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7" r:id="rId14"/>
    <p:sldId id="279" r:id="rId15"/>
    <p:sldId id="269" r:id="rId16"/>
    <p:sldId id="270" r:id="rId17"/>
    <p:sldId id="271" r:id="rId18"/>
    <p:sldId id="277" r:id="rId19"/>
    <p:sldId id="276" r:id="rId20"/>
    <p:sldId id="278" r:id="rId21"/>
    <p:sldId id="273" r:id="rId22"/>
    <p:sldId id="274" r:id="rId23"/>
    <p:sldId id="275" r:id="rId24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803"/>
    <p:restoredTop sz="94694"/>
  </p:normalViewPr>
  <p:slideViewPr>
    <p:cSldViewPr snapToGrid="0" snapToObjects="1">
      <p:cViewPr varScale="1">
        <p:scale>
          <a:sx n="121" d="100"/>
          <a:sy n="121" d="100"/>
        </p:scale>
        <p:origin x="130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0" name="Shape 11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424597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tekst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Titeltekst</a:t>
            </a:r>
          </a:p>
        </p:txBody>
      </p:sp>
      <p:sp>
        <p:nvSpPr>
          <p:cNvPr id="12" name="Hoofdtekst - niveau één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13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itelteks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Titeltekst</a:t>
            </a:r>
          </a:p>
        </p:txBody>
      </p:sp>
      <p:sp>
        <p:nvSpPr>
          <p:cNvPr id="93" name="Hoofdtekst - niveau één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94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iteltekst"/>
          <p:cNvSpPr txBox="1">
            <a:spLocks noGrp="1"/>
          </p:cNvSpPr>
          <p:nvPr>
            <p:ph type="title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/>
          <a:lstStyle/>
          <a:p>
            <a:r>
              <a:t>Titeltekst</a:t>
            </a:r>
          </a:p>
        </p:txBody>
      </p:sp>
      <p:sp>
        <p:nvSpPr>
          <p:cNvPr id="102" name="Hoofdtekst - niveau één…"/>
          <p:cNvSpPr txBox="1">
            <a:spLocks noGrp="1"/>
          </p:cNvSpPr>
          <p:nvPr>
            <p:ph type="body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/>
          <a:lstStyle/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103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teks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Titeltekst</a:t>
            </a:r>
          </a:p>
        </p:txBody>
      </p:sp>
      <p:sp>
        <p:nvSpPr>
          <p:cNvPr id="21" name="Hoofdtekst - niveau één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2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eltekst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Titeltekst</a:t>
            </a:r>
          </a:p>
        </p:txBody>
      </p:sp>
      <p:sp>
        <p:nvSpPr>
          <p:cNvPr id="30" name="Hoofdtekst - niveau één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31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elteks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Titeltekst</a:t>
            </a:r>
          </a:p>
        </p:txBody>
      </p:sp>
      <p:sp>
        <p:nvSpPr>
          <p:cNvPr id="39" name="Hoofdtekst - niveau één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4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eltekst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Titeltekst</a:t>
            </a:r>
          </a:p>
        </p:txBody>
      </p:sp>
      <p:sp>
        <p:nvSpPr>
          <p:cNvPr id="48" name="Hoofdtekst - niveau één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457200">
              <a:buSzTx/>
              <a:buFontTx/>
              <a:buNone/>
              <a:defRPr sz="2400" b="1"/>
            </a:lvl2pPr>
            <a:lvl3pPr marL="0" indent="914400">
              <a:buSzTx/>
              <a:buFontTx/>
              <a:buNone/>
              <a:defRPr sz="2400" b="1"/>
            </a:lvl3pPr>
            <a:lvl4pPr marL="0" indent="1371600">
              <a:buSzTx/>
              <a:buFontTx/>
              <a:buNone/>
              <a:defRPr sz="2400" b="1"/>
            </a:lvl4pPr>
            <a:lvl5pPr marL="0" indent="1828800">
              <a:buSzTx/>
              <a:buFontTx/>
              <a:buNone/>
              <a:defRPr sz="2400" b="1"/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49" name="Tijdelijke aanduiding voor tekst 4"/>
          <p:cNvSpPr>
            <a:spLocks noGrp="1"/>
          </p:cNvSpPr>
          <p:nvPr>
            <p:ph type="body" sz="quarter" idx="13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elteks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Titeltekst</a:t>
            </a:r>
          </a:p>
        </p:txBody>
      </p:sp>
      <p:sp>
        <p:nvSpPr>
          <p:cNvPr id="58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elteks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Titeltekst</a:t>
            </a:r>
          </a:p>
        </p:txBody>
      </p:sp>
      <p:sp>
        <p:nvSpPr>
          <p:cNvPr id="73" name="Hoofdtekst - niveau één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74" name="Tijdelijke aanduiding voor tekst 3"/>
          <p:cNvSpPr>
            <a:spLocks noGrp="1"/>
          </p:cNvSpPr>
          <p:nvPr>
            <p:ph type="body" sz="quarter" idx="13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  <a:endParaRPr/>
          </a:p>
        </p:txBody>
      </p:sp>
      <p:sp>
        <p:nvSpPr>
          <p:cNvPr id="7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elteks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Titeltekst</a:t>
            </a:r>
          </a:p>
        </p:txBody>
      </p:sp>
      <p:sp>
        <p:nvSpPr>
          <p:cNvPr id="83" name="Tijdelijke aanduiding voor afbeelding 2"/>
          <p:cNvSpPr>
            <a:spLocks noGrp="1"/>
          </p:cNvSpPr>
          <p:nvPr>
            <p:ph type="pic" sz="half" idx="13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4" name="Hoofdtekst - niveau één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8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tekst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Titeltekst</a:t>
            </a:r>
          </a:p>
        </p:txBody>
      </p:sp>
      <p:sp>
        <p:nvSpPr>
          <p:cNvPr id="3" name="Hoofdtekst - niveau één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normAutofit/>
          </a:bodyPr>
          <a:lstStyle/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4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1089818" y="6404292"/>
            <a:ext cx="263983" cy="2692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tiff"/><Relationship Id="rId4" Type="http://schemas.openxmlformats.org/officeDocument/2006/relationships/image" Target="../media/image25.tif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tiff"/><Relationship Id="rId4" Type="http://schemas.openxmlformats.org/officeDocument/2006/relationships/image" Target="../media/image32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Titel 1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Oosterdokspark</a:t>
            </a:r>
          </a:p>
        </p:txBody>
      </p:sp>
      <p:sp>
        <p:nvSpPr>
          <p:cNvPr id="113" name="Ondertitel 2"/>
          <p:cNvSpPr txBox="1">
            <a:spLocks noGrp="1"/>
          </p:cNvSpPr>
          <p:nvPr>
            <p:ph type="subTitle" sz="quarter" idx="1"/>
          </p:nvPr>
        </p:nvSpPr>
        <p:spPr>
          <a:xfrm>
            <a:off x="1524000" y="3602037"/>
            <a:ext cx="9144000" cy="1655762"/>
          </a:xfrm>
          <a:prstGeom prst="rect">
            <a:avLst/>
          </a:prstGeom>
        </p:spPr>
        <p:txBody>
          <a:bodyPr/>
          <a:lstStyle/>
          <a:p>
            <a:r>
              <a:rPr lang="nl-NL" dirty="0"/>
              <a:t>Cadeau voor alle Amsterdammers</a:t>
            </a:r>
            <a:endParaRPr dirty="0"/>
          </a:p>
        </p:txBody>
      </p:sp>
      <p:sp>
        <p:nvSpPr>
          <p:cNvPr id="114" name="Tekstvak 3"/>
          <p:cNvSpPr txBox="1"/>
          <p:nvPr/>
        </p:nvSpPr>
        <p:spPr>
          <a:xfrm>
            <a:off x="9179859" y="5558118"/>
            <a:ext cx="2401972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t>Make no small plans….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vondelpark-kaart_def2-1.gif" descr="vondelpark-kaart_def2-1.gif"/>
          <p:cNvPicPr>
            <a:picLocks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6985" y="-43133"/>
            <a:ext cx="13264069" cy="69442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Tijdelijke aanduiding voor inhoud 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ct val="81000"/>
              </a:lnSpc>
            </a:pPr>
            <a:r>
              <a:t>De ’natuurlijke loop’ naar Oost, Plantagebuurt, Artis en Oostelijke Eilanden wordt ontsloten</a:t>
            </a:r>
          </a:p>
          <a:p>
            <a:pPr>
              <a:lnSpc>
                <a:spcPct val="81000"/>
              </a:lnSpc>
            </a:pPr>
            <a:r>
              <a:t>Vanaf Nieuwmarkt interessante nieuwe wandeling via Buiten Bantammerstraat naar het park</a:t>
            </a:r>
          </a:p>
          <a:p>
            <a:pPr>
              <a:lnSpc>
                <a:spcPct val="81000"/>
              </a:lnSpc>
            </a:pPr>
            <a:r>
              <a:t>De binnenstad wordt ontlast</a:t>
            </a:r>
          </a:p>
          <a:p>
            <a:pPr>
              <a:lnSpc>
                <a:spcPct val="81000"/>
              </a:lnSpc>
            </a:pPr>
            <a:r>
              <a:t>De luchtkwaliteit krijgt een geweldige impuls</a:t>
            </a:r>
          </a:p>
          <a:p>
            <a:pPr>
              <a:lnSpc>
                <a:spcPct val="81000"/>
              </a:lnSpc>
            </a:pPr>
            <a:r>
              <a:t>Het gevoel van drukte vermindert door verdubbeling van het verblijfsgebied in de directe omgeving van het CS</a:t>
            </a:r>
          </a:p>
          <a:p>
            <a:pPr>
              <a:lnSpc>
                <a:spcPct val="81000"/>
              </a:lnSpc>
            </a:pPr>
            <a:r>
              <a:t>Omwonenden en werkenden ervaren een verbetering van de verblijfskwaliteit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groen gebieds.jpg" descr="groen gebieds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9818" y="-1"/>
            <a:ext cx="12351636" cy="6858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Titel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Groene Stad:</a:t>
            </a:r>
          </a:p>
        </p:txBody>
      </p:sp>
      <p:sp>
        <p:nvSpPr>
          <p:cNvPr id="163" name="Tijdelijke aanduiding voor inhoud 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 err="1"/>
              <a:t>Er</a:t>
            </a:r>
            <a:r>
              <a:rPr dirty="0"/>
              <a:t> </a:t>
            </a:r>
            <a:r>
              <a:rPr dirty="0" err="1"/>
              <a:t>zijn</a:t>
            </a:r>
            <a:r>
              <a:rPr dirty="0"/>
              <a:t> diverse </a:t>
            </a:r>
            <a:r>
              <a:rPr dirty="0" err="1"/>
              <a:t>groene</a:t>
            </a:r>
            <a:r>
              <a:rPr dirty="0"/>
              <a:t> </a:t>
            </a:r>
            <a:r>
              <a:rPr dirty="0" err="1"/>
              <a:t>linten</a:t>
            </a:r>
            <a:r>
              <a:rPr dirty="0"/>
              <a:t> </a:t>
            </a:r>
            <a:r>
              <a:rPr dirty="0" err="1"/>
              <a:t>mogelijk</a:t>
            </a:r>
            <a:r>
              <a:rPr dirty="0"/>
              <a:t>:</a:t>
            </a:r>
          </a:p>
          <a:p>
            <a:r>
              <a:rPr dirty="0"/>
              <a:t>Via </a:t>
            </a:r>
            <a:r>
              <a:rPr dirty="0" err="1"/>
              <a:t>Wertheimpark</a:t>
            </a:r>
            <a:r>
              <a:rPr dirty="0"/>
              <a:t> </a:t>
            </a:r>
            <a:r>
              <a:rPr dirty="0" err="1"/>
              <a:t>en</a:t>
            </a:r>
            <a:r>
              <a:rPr dirty="0"/>
              <a:t> </a:t>
            </a:r>
            <a:r>
              <a:rPr dirty="0" err="1"/>
              <a:t>Artis</a:t>
            </a:r>
            <a:r>
              <a:rPr dirty="0"/>
              <a:t> tot </a:t>
            </a:r>
            <a:r>
              <a:rPr dirty="0" err="1"/>
              <a:t>aan</a:t>
            </a:r>
            <a:r>
              <a:rPr dirty="0"/>
              <a:t> het </a:t>
            </a:r>
            <a:r>
              <a:rPr dirty="0" err="1"/>
              <a:t>Oosterpark</a:t>
            </a:r>
            <a:r>
              <a:rPr dirty="0"/>
              <a:t>, de </a:t>
            </a:r>
            <a:r>
              <a:rPr dirty="0" err="1"/>
              <a:t>groene</a:t>
            </a:r>
            <a:r>
              <a:rPr dirty="0"/>
              <a:t> Knowledge Mile, de </a:t>
            </a:r>
            <a:r>
              <a:rPr dirty="0" err="1"/>
              <a:t>Ringvaart</a:t>
            </a:r>
            <a:r>
              <a:rPr dirty="0"/>
              <a:t> </a:t>
            </a:r>
            <a:r>
              <a:rPr dirty="0" err="1"/>
              <a:t>en</a:t>
            </a:r>
            <a:r>
              <a:rPr dirty="0"/>
              <a:t> Park </a:t>
            </a:r>
            <a:r>
              <a:rPr dirty="0" err="1"/>
              <a:t>Frankendael</a:t>
            </a:r>
            <a:r>
              <a:rPr dirty="0"/>
              <a:t>…</a:t>
            </a:r>
          </a:p>
          <a:p>
            <a:r>
              <a:rPr dirty="0"/>
              <a:t>Via Amstel-</a:t>
            </a:r>
            <a:r>
              <a:rPr dirty="0" err="1"/>
              <a:t>IJpark</a:t>
            </a:r>
            <a:r>
              <a:rPr dirty="0"/>
              <a:t> </a:t>
            </a:r>
            <a:r>
              <a:rPr dirty="0" err="1"/>
              <a:t>naar</a:t>
            </a:r>
            <a:r>
              <a:rPr dirty="0"/>
              <a:t> de </a:t>
            </a:r>
            <a:r>
              <a:rPr dirty="0" err="1"/>
              <a:t>Hoftuin</a:t>
            </a:r>
            <a:r>
              <a:rPr dirty="0"/>
              <a:t> </a:t>
            </a:r>
            <a:r>
              <a:rPr dirty="0" err="1"/>
              <a:t>en</a:t>
            </a:r>
            <a:r>
              <a:rPr dirty="0"/>
              <a:t> de Amstel</a:t>
            </a:r>
            <a:r>
              <a:rPr lang="nl-NL" dirty="0"/>
              <a:t> </a:t>
            </a:r>
            <a:r>
              <a:rPr lang="nl-NL" sz="1400" dirty="0"/>
              <a:t>(http://</a:t>
            </a:r>
            <a:r>
              <a:rPr lang="nl-NL" sz="1400" dirty="0" err="1"/>
              <a:t>www.amstel-ijpark.amsterdam</a:t>
            </a:r>
            <a:r>
              <a:rPr lang="nl-NL" sz="1400" dirty="0"/>
              <a:t>)</a:t>
            </a:r>
            <a:endParaRPr sz="1400" dirty="0"/>
          </a:p>
          <a:p>
            <a:r>
              <a:rPr dirty="0"/>
              <a:t>Via de </a:t>
            </a:r>
            <a:r>
              <a:rPr dirty="0" err="1"/>
              <a:t>Nieuwe</a:t>
            </a:r>
            <a:r>
              <a:rPr dirty="0"/>
              <a:t> </a:t>
            </a:r>
            <a:r>
              <a:rPr dirty="0" err="1"/>
              <a:t>Vaart</a:t>
            </a:r>
            <a:r>
              <a:rPr dirty="0"/>
              <a:t> </a:t>
            </a:r>
            <a:r>
              <a:rPr dirty="0" err="1"/>
              <a:t>naar</a:t>
            </a:r>
            <a:r>
              <a:rPr dirty="0"/>
              <a:t> Oost</a:t>
            </a:r>
          </a:p>
          <a:p>
            <a:r>
              <a:rPr dirty="0"/>
              <a:t>Via de Piet </a:t>
            </a:r>
            <a:r>
              <a:rPr dirty="0" err="1"/>
              <a:t>Heinkade</a:t>
            </a:r>
            <a:r>
              <a:rPr dirty="0"/>
              <a:t> </a:t>
            </a:r>
            <a:r>
              <a:rPr dirty="0" err="1"/>
              <a:t>naar</a:t>
            </a:r>
            <a:r>
              <a:rPr dirty="0"/>
              <a:t> het </a:t>
            </a:r>
            <a:r>
              <a:rPr dirty="0" err="1"/>
              <a:t>nieuwe</a:t>
            </a:r>
            <a:r>
              <a:rPr dirty="0"/>
              <a:t> kop Java-park</a:t>
            </a: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" name="Groep 154">
            <a:extLst>
              <a:ext uri="{FF2B5EF4-FFF2-40B4-BE49-F238E27FC236}">
                <a16:creationId xmlns:a16="http://schemas.microsoft.com/office/drawing/2014/main" id="{824F2659-8417-6143-96ED-BE1EDBDE1576}"/>
              </a:ext>
            </a:extLst>
          </p:cNvPr>
          <p:cNvGrpSpPr/>
          <p:nvPr/>
        </p:nvGrpSpPr>
        <p:grpSpPr>
          <a:xfrm>
            <a:off x="936885" y="0"/>
            <a:ext cx="10303558" cy="7307706"/>
            <a:chOff x="936885" y="0"/>
            <a:chExt cx="10303558" cy="7307706"/>
          </a:xfrm>
        </p:grpSpPr>
        <p:grpSp>
          <p:nvGrpSpPr>
            <p:cNvPr id="3" name="Groep 2">
              <a:extLst>
                <a:ext uri="{FF2B5EF4-FFF2-40B4-BE49-F238E27FC236}">
                  <a16:creationId xmlns:a16="http://schemas.microsoft.com/office/drawing/2014/main" id="{3B7C589D-B23A-6D47-8793-A35B0EDC9F21}"/>
                </a:ext>
              </a:extLst>
            </p:cNvPr>
            <p:cNvGrpSpPr/>
            <p:nvPr/>
          </p:nvGrpSpPr>
          <p:grpSpPr>
            <a:xfrm>
              <a:off x="936885" y="0"/>
              <a:ext cx="10303558" cy="7307706"/>
              <a:chOff x="856619" y="1948722"/>
              <a:chExt cx="10223930" cy="6858000"/>
            </a:xfrm>
          </p:grpSpPr>
          <p:pic>
            <p:nvPicPr>
              <p:cNvPr id="2" name="Afbeelding 1">
                <a:extLst>
                  <a:ext uri="{FF2B5EF4-FFF2-40B4-BE49-F238E27FC236}">
                    <a16:creationId xmlns:a16="http://schemas.microsoft.com/office/drawing/2014/main" id="{CA2EE8E4-CAE2-8549-9078-ECF5B28658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56619" y="1948722"/>
                <a:ext cx="10223930" cy="6858000"/>
              </a:xfrm>
              <a:prstGeom prst="rect">
                <a:avLst/>
              </a:prstGeom>
            </p:spPr>
          </p:pic>
          <p:pic>
            <p:nvPicPr>
              <p:cNvPr id="165" name="groen gebieds.jpg" descr="groen gebieds.jpg"/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189751" y="2444593"/>
                <a:ext cx="2603162" cy="1445354"/>
              </a:xfrm>
              <a:prstGeom prst="rect">
                <a:avLst/>
              </a:prstGeom>
              <a:ln w="12700">
                <a:miter lim="400000"/>
              </a:ln>
            </p:spPr>
          </p:pic>
        </p:grpSp>
        <p:cxnSp>
          <p:nvCxnSpPr>
            <p:cNvPr id="5" name="Rechte verbindingslijn met pijl 4">
              <a:extLst>
                <a:ext uri="{FF2B5EF4-FFF2-40B4-BE49-F238E27FC236}">
                  <a16:creationId xmlns:a16="http://schemas.microsoft.com/office/drawing/2014/main" id="{9E780B05-7398-8347-ADF7-680D372D900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379976" y="1225296"/>
              <a:ext cx="530352" cy="347472"/>
            </a:xfrm>
            <a:prstGeom prst="straightConnector1">
              <a:avLst/>
            </a:prstGeom>
            <a:ln w="69850">
              <a:solidFill>
                <a:srgbClr val="92D050"/>
              </a:solidFill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Rechte verbindingslijn met pijl 9">
              <a:extLst>
                <a:ext uri="{FF2B5EF4-FFF2-40B4-BE49-F238E27FC236}">
                  <a16:creationId xmlns:a16="http://schemas.microsoft.com/office/drawing/2014/main" id="{21A54C90-590C-8F4B-8475-333C6704FBA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142232" y="528387"/>
              <a:ext cx="621793" cy="258980"/>
            </a:xfrm>
            <a:prstGeom prst="straightConnector1">
              <a:avLst/>
            </a:prstGeom>
            <a:ln w="69850">
              <a:solidFill>
                <a:srgbClr val="92D050"/>
              </a:solidFill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Rechte verbindingslijn met pijl 12">
              <a:extLst>
                <a:ext uri="{FF2B5EF4-FFF2-40B4-BE49-F238E27FC236}">
                  <a16:creationId xmlns:a16="http://schemas.microsoft.com/office/drawing/2014/main" id="{8DD3AFAC-2C87-4047-9087-5F223033942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287829" y="2214824"/>
              <a:ext cx="203309" cy="210942"/>
            </a:xfrm>
            <a:prstGeom prst="straightConnector1">
              <a:avLst/>
            </a:prstGeom>
            <a:ln w="63500">
              <a:solidFill>
                <a:schemeClr val="accent2"/>
              </a:solidFill>
              <a:headEnd type="none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Rechte verbindingslijn met pijl 15">
              <a:extLst>
                <a:ext uri="{FF2B5EF4-FFF2-40B4-BE49-F238E27FC236}">
                  <a16:creationId xmlns:a16="http://schemas.microsoft.com/office/drawing/2014/main" id="{7E4AC69C-49F7-9A44-B7E1-B35E6D530A4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656832" y="338339"/>
              <a:ext cx="262581" cy="576061"/>
            </a:xfrm>
            <a:prstGeom prst="straightConnector1">
              <a:avLst/>
            </a:prstGeom>
            <a:ln w="69850">
              <a:solidFill>
                <a:srgbClr val="92D050"/>
              </a:solidFill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Rechte verbindingslijn met pijl 18">
              <a:extLst>
                <a:ext uri="{FF2B5EF4-FFF2-40B4-BE49-F238E27FC236}">
                  <a16:creationId xmlns:a16="http://schemas.microsoft.com/office/drawing/2014/main" id="{48B34688-CB26-B949-90E5-EFE03D43F3C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497085" y="1029838"/>
              <a:ext cx="621793" cy="258980"/>
            </a:xfrm>
            <a:prstGeom prst="straightConnector1">
              <a:avLst/>
            </a:prstGeom>
            <a:ln w="69850">
              <a:solidFill>
                <a:srgbClr val="92D050"/>
              </a:solidFill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Rechte verbindingslijn met pijl 19">
              <a:extLst>
                <a:ext uri="{FF2B5EF4-FFF2-40B4-BE49-F238E27FC236}">
                  <a16:creationId xmlns:a16="http://schemas.microsoft.com/office/drawing/2014/main" id="{EB40E840-BADF-6343-9720-9E2A679998C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287828" y="1732788"/>
              <a:ext cx="328293" cy="525779"/>
            </a:xfrm>
            <a:prstGeom prst="straightConnector1">
              <a:avLst/>
            </a:prstGeom>
            <a:ln w="69850">
              <a:solidFill>
                <a:srgbClr val="92D050"/>
              </a:solidFill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Rechte verbindingslijn met pijl 21">
              <a:extLst>
                <a:ext uri="{FF2B5EF4-FFF2-40B4-BE49-F238E27FC236}">
                  <a16:creationId xmlns:a16="http://schemas.microsoft.com/office/drawing/2014/main" id="{567F3FB8-E3D8-5444-9757-FC7D315CA13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932330" y="1953405"/>
              <a:ext cx="541065" cy="333590"/>
            </a:xfrm>
            <a:prstGeom prst="straightConnector1">
              <a:avLst/>
            </a:prstGeom>
            <a:ln w="69850">
              <a:solidFill>
                <a:srgbClr val="92D050"/>
              </a:solidFill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Rechte verbindingslijn met pijl 23">
              <a:extLst>
                <a:ext uri="{FF2B5EF4-FFF2-40B4-BE49-F238E27FC236}">
                  <a16:creationId xmlns:a16="http://schemas.microsoft.com/office/drawing/2014/main" id="{E8BACC62-084A-E049-91A5-67FA81B7D50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207548" y="1534245"/>
              <a:ext cx="541065" cy="333590"/>
            </a:xfrm>
            <a:prstGeom prst="straightConnector1">
              <a:avLst/>
            </a:prstGeom>
            <a:ln w="69850">
              <a:solidFill>
                <a:srgbClr val="92D050"/>
              </a:solidFill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Rechte verbindingslijn met pijl 24">
              <a:extLst>
                <a:ext uri="{FF2B5EF4-FFF2-40B4-BE49-F238E27FC236}">
                  <a16:creationId xmlns:a16="http://schemas.microsoft.com/office/drawing/2014/main" id="{21ADB90F-CE37-E841-8C4A-3D264C9287A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744885" y="1559052"/>
              <a:ext cx="481869" cy="408883"/>
            </a:xfrm>
            <a:prstGeom prst="straightConnector1">
              <a:avLst/>
            </a:prstGeom>
            <a:ln w="69850">
              <a:solidFill>
                <a:srgbClr val="92D050"/>
              </a:solidFill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0" name="Rechte verbindingslijn met pijl 39">
              <a:extLst>
                <a:ext uri="{FF2B5EF4-FFF2-40B4-BE49-F238E27FC236}">
                  <a16:creationId xmlns:a16="http://schemas.microsoft.com/office/drawing/2014/main" id="{97D1D06C-02A5-3449-8010-14585A8AA3E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248666" y="2722561"/>
              <a:ext cx="1229414" cy="778691"/>
            </a:xfrm>
            <a:prstGeom prst="straightConnector1">
              <a:avLst/>
            </a:prstGeom>
            <a:ln w="63500">
              <a:solidFill>
                <a:schemeClr val="accent2"/>
              </a:solidFill>
              <a:headEnd type="none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Rechte verbindingslijn met pijl 41">
              <a:extLst>
                <a:ext uri="{FF2B5EF4-FFF2-40B4-BE49-F238E27FC236}">
                  <a16:creationId xmlns:a16="http://schemas.microsoft.com/office/drawing/2014/main" id="{87A2F3A6-89C3-DF40-9D95-2244A97997A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87828" y="2425766"/>
              <a:ext cx="203311" cy="296795"/>
            </a:xfrm>
            <a:prstGeom prst="straightConnector1">
              <a:avLst/>
            </a:prstGeom>
            <a:ln w="63500">
              <a:solidFill>
                <a:schemeClr val="accent2"/>
              </a:solidFill>
              <a:headEnd type="none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Rechte verbindingslijn met pijl 43">
              <a:extLst>
                <a:ext uri="{FF2B5EF4-FFF2-40B4-BE49-F238E27FC236}">
                  <a16:creationId xmlns:a16="http://schemas.microsoft.com/office/drawing/2014/main" id="{EB88F7A2-1EE6-3743-990C-5FED819A9C4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478081" y="3501253"/>
              <a:ext cx="481782" cy="759183"/>
            </a:xfrm>
            <a:prstGeom prst="straightConnector1">
              <a:avLst/>
            </a:prstGeom>
            <a:ln w="63500">
              <a:solidFill>
                <a:schemeClr val="accent2"/>
              </a:solidFill>
              <a:headEnd type="none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Rechte verbindingslijn met pijl 46">
              <a:extLst>
                <a:ext uri="{FF2B5EF4-FFF2-40B4-BE49-F238E27FC236}">
                  <a16:creationId xmlns:a16="http://schemas.microsoft.com/office/drawing/2014/main" id="{D35227C1-D17F-9C47-9C4E-DF73D3A467E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36688" y="4260437"/>
              <a:ext cx="1923175" cy="663667"/>
            </a:xfrm>
            <a:prstGeom prst="straightConnector1">
              <a:avLst/>
            </a:prstGeom>
            <a:ln w="63500">
              <a:solidFill>
                <a:schemeClr val="accent2"/>
              </a:solidFill>
              <a:headEnd type="none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9" name="Rechte verbindingslijn met pijl 48">
              <a:extLst>
                <a:ext uri="{FF2B5EF4-FFF2-40B4-BE49-F238E27FC236}">
                  <a16:creationId xmlns:a16="http://schemas.microsoft.com/office/drawing/2014/main" id="{C9821810-9E16-4141-ADD4-1197F6EC812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460643" y="4770741"/>
              <a:ext cx="628023" cy="1720080"/>
            </a:xfrm>
            <a:prstGeom prst="straightConnector1">
              <a:avLst/>
            </a:prstGeom>
            <a:ln w="63500">
              <a:solidFill>
                <a:schemeClr val="accent2"/>
              </a:solidFill>
              <a:headEnd type="none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2" name="Rechte verbindingslijn met pijl 51">
              <a:extLst>
                <a:ext uri="{FF2B5EF4-FFF2-40B4-BE49-F238E27FC236}">
                  <a16:creationId xmlns:a16="http://schemas.microsoft.com/office/drawing/2014/main" id="{6A0C6756-EDF7-3248-A931-47F7B0A8F30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66235" y="5230185"/>
              <a:ext cx="1606774" cy="1260637"/>
            </a:xfrm>
            <a:prstGeom prst="straightConnector1">
              <a:avLst/>
            </a:prstGeom>
            <a:ln w="63500">
              <a:solidFill>
                <a:schemeClr val="accent2"/>
              </a:solidFill>
              <a:headEnd type="none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4" name="Rechte verbindingslijn met pijl 53">
              <a:extLst>
                <a:ext uri="{FF2B5EF4-FFF2-40B4-BE49-F238E27FC236}">
                  <a16:creationId xmlns:a16="http://schemas.microsoft.com/office/drawing/2014/main" id="{83CC1663-486C-D647-A1EF-117CA4017ACE}"/>
                </a:ext>
              </a:extLst>
            </p:cNvPr>
            <p:cNvCxnSpPr>
              <a:cxnSpLocks/>
            </p:cNvCxnSpPr>
            <p:nvPr/>
          </p:nvCxnSpPr>
          <p:spPr>
            <a:xfrm>
              <a:off x="6874582" y="5893853"/>
              <a:ext cx="599644" cy="705730"/>
            </a:xfrm>
            <a:prstGeom prst="straightConnector1">
              <a:avLst/>
            </a:prstGeom>
            <a:ln w="63500">
              <a:solidFill>
                <a:schemeClr val="accent2"/>
              </a:solidFill>
              <a:headEnd type="none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7" name="Rechte verbindingslijn met pijl 56">
              <a:extLst>
                <a:ext uri="{FF2B5EF4-FFF2-40B4-BE49-F238E27FC236}">
                  <a16:creationId xmlns:a16="http://schemas.microsoft.com/office/drawing/2014/main" id="{61F01E20-0BF9-C24B-AD07-49BCB0BD75F6}"/>
                </a:ext>
              </a:extLst>
            </p:cNvPr>
            <p:cNvCxnSpPr>
              <a:cxnSpLocks/>
            </p:cNvCxnSpPr>
            <p:nvPr/>
          </p:nvCxnSpPr>
          <p:spPr>
            <a:xfrm>
              <a:off x="5036688" y="4914479"/>
              <a:ext cx="790835" cy="1780066"/>
            </a:xfrm>
            <a:prstGeom prst="straightConnector1">
              <a:avLst/>
            </a:prstGeom>
            <a:ln w="63500">
              <a:solidFill>
                <a:schemeClr val="accent2"/>
              </a:solidFill>
              <a:headEnd type="none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0" name="Rechte verbindingslijn met pijl 69">
              <a:extLst>
                <a:ext uri="{FF2B5EF4-FFF2-40B4-BE49-F238E27FC236}">
                  <a16:creationId xmlns:a16="http://schemas.microsoft.com/office/drawing/2014/main" id="{DCB633D0-779B-6340-8CA9-CAA39CF20003}"/>
                </a:ext>
              </a:extLst>
            </p:cNvPr>
            <p:cNvCxnSpPr>
              <a:cxnSpLocks/>
            </p:cNvCxnSpPr>
            <p:nvPr/>
          </p:nvCxnSpPr>
          <p:spPr>
            <a:xfrm>
              <a:off x="6424489" y="338338"/>
              <a:ext cx="494924" cy="1"/>
            </a:xfrm>
            <a:prstGeom prst="straightConnector1">
              <a:avLst/>
            </a:prstGeom>
            <a:ln w="63500">
              <a:solidFill>
                <a:schemeClr val="accent2"/>
              </a:solidFill>
              <a:headEnd type="none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4" name="Rechte verbindingslijn met pijl 73">
              <a:extLst>
                <a:ext uri="{FF2B5EF4-FFF2-40B4-BE49-F238E27FC236}">
                  <a16:creationId xmlns:a16="http://schemas.microsoft.com/office/drawing/2014/main" id="{63C35D2D-EEC9-6840-A76D-57FAD1A0ED0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478080" y="2294676"/>
              <a:ext cx="775529" cy="465342"/>
            </a:xfrm>
            <a:prstGeom prst="straightConnector1">
              <a:avLst/>
            </a:prstGeom>
            <a:ln w="63500">
              <a:solidFill>
                <a:schemeClr val="accent2"/>
              </a:solidFill>
              <a:headEnd type="none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9" name="Rechte verbindingslijn met pijl 78">
              <a:extLst>
                <a:ext uri="{FF2B5EF4-FFF2-40B4-BE49-F238E27FC236}">
                  <a16:creationId xmlns:a16="http://schemas.microsoft.com/office/drawing/2014/main" id="{D6F02507-65DE-CF49-BC8B-BFB16C2BF5A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487452" y="5893853"/>
              <a:ext cx="772690" cy="705731"/>
            </a:xfrm>
            <a:prstGeom prst="straightConnector1">
              <a:avLst/>
            </a:prstGeom>
            <a:ln w="63500">
              <a:solidFill>
                <a:schemeClr val="accent2"/>
              </a:solidFill>
              <a:headEnd type="none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2" name="Rechte verbindingslijn met pijl 81">
              <a:extLst>
                <a:ext uri="{FF2B5EF4-FFF2-40B4-BE49-F238E27FC236}">
                  <a16:creationId xmlns:a16="http://schemas.microsoft.com/office/drawing/2014/main" id="{0BDC3A3C-A6E9-2A4A-A377-D7B125E6E17D}"/>
                </a:ext>
              </a:extLst>
            </p:cNvPr>
            <p:cNvCxnSpPr>
              <a:cxnSpLocks/>
            </p:cNvCxnSpPr>
            <p:nvPr/>
          </p:nvCxnSpPr>
          <p:spPr>
            <a:xfrm>
              <a:off x="8234689" y="5893853"/>
              <a:ext cx="1015328" cy="1169556"/>
            </a:xfrm>
            <a:prstGeom prst="straightConnector1">
              <a:avLst/>
            </a:prstGeom>
            <a:ln w="63500">
              <a:solidFill>
                <a:schemeClr val="accent2"/>
              </a:solidFill>
              <a:headEnd type="none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4" name="Rechte verbindingslijn met pijl 83">
              <a:extLst>
                <a:ext uri="{FF2B5EF4-FFF2-40B4-BE49-F238E27FC236}">
                  <a16:creationId xmlns:a16="http://schemas.microsoft.com/office/drawing/2014/main" id="{846B752D-CE7B-8F44-BE57-E0CC89B1DBA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24564" y="6357678"/>
              <a:ext cx="772690" cy="705731"/>
            </a:xfrm>
            <a:prstGeom prst="straightConnector1">
              <a:avLst/>
            </a:prstGeom>
            <a:ln w="63500">
              <a:solidFill>
                <a:schemeClr val="accent2"/>
              </a:solidFill>
              <a:headEnd type="none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7" name="Rechte verbindingslijn met pijl 86">
              <a:extLst>
                <a:ext uri="{FF2B5EF4-FFF2-40B4-BE49-F238E27FC236}">
                  <a16:creationId xmlns:a16="http://schemas.microsoft.com/office/drawing/2014/main" id="{DC8BE721-3503-474F-9BCD-EF42436F915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97085" y="2760019"/>
              <a:ext cx="723448" cy="741233"/>
            </a:xfrm>
            <a:prstGeom prst="straightConnector1">
              <a:avLst/>
            </a:prstGeom>
            <a:ln w="63500">
              <a:solidFill>
                <a:schemeClr val="accent2"/>
              </a:solidFill>
              <a:headEnd type="none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9" name="Rechte verbindingslijn met pijl 88">
              <a:extLst>
                <a:ext uri="{FF2B5EF4-FFF2-40B4-BE49-F238E27FC236}">
                  <a16:creationId xmlns:a16="http://schemas.microsoft.com/office/drawing/2014/main" id="{BF33336D-746E-264D-9BF2-4F640AAB3CF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62684" y="6489719"/>
              <a:ext cx="286682" cy="244855"/>
            </a:xfrm>
            <a:prstGeom prst="straightConnector1">
              <a:avLst/>
            </a:prstGeom>
            <a:ln w="63500">
              <a:solidFill>
                <a:schemeClr val="accent2"/>
              </a:solidFill>
              <a:headEnd type="none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2" name="Rechte verbindingslijn met pijl 91">
              <a:extLst>
                <a:ext uri="{FF2B5EF4-FFF2-40B4-BE49-F238E27FC236}">
                  <a16:creationId xmlns:a16="http://schemas.microsoft.com/office/drawing/2014/main" id="{D4E1D615-660E-A344-ADBA-FCE9AB33C7D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312668" y="4770741"/>
              <a:ext cx="1298241" cy="1342640"/>
            </a:xfrm>
            <a:prstGeom prst="straightConnector1">
              <a:avLst/>
            </a:prstGeom>
            <a:ln w="63500">
              <a:solidFill>
                <a:schemeClr val="accent2"/>
              </a:solidFill>
              <a:headEnd type="none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7" name="Rechte verbindingslijn met pijl 96">
              <a:extLst>
                <a:ext uri="{FF2B5EF4-FFF2-40B4-BE49-F238E27FC236}">
                  <a16:creationId xmlns:a16="http://schemas.microsoft.com/office/drawing/2014/main" id="{3542D969-8CCD-9C41-A89C-73F61D61839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633711" y="4660977"/>
              <a:ext cx="1480691" cy="606982"/>
            </a:xfrm>
            <a:prstGeom prst="straightConnector1">
              <a:avLst/>
            </a:prstGeom>
            <a:ln w="63500">
              <a:solidFill>
                <a:schemeClr val="accent2"/>
              </a:solidFill>
              <a:headEnd type="none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9" name="Rechte verbindingslijn met pijl 98">
              <a:extLst>
                <a:ext uri="{FF2B5EF4-FFF2-40B4-BE49-F238E27FC236}">
                  <a16:creationId xmlns:a16="http://schemas.microsoft.com/office/drawing/2014/main" id="{528D4B78-FA62-D64A-83FA-4A39B2016D3F}"/>
                </a:ext>
              </a:extLst>
            </p:cNvPr>
            <p:cNvCxnSpPr>
              <a:cxnSpLocks/>
            </p:cNvCxnSpPr>
            <p:nvPr/>
          </p:nvCxnSpPr>
          <p:spPr>
            <a:xfrm>
              <a:off x="9114402" y="4686088"/>
              <a:ext cx="496507" cy="84653"/>
            </a:xfrm>
            <a:prstGeom prst="straightConnector1">
              <a:avLst/>
            </a:prstGeom>
            <a:ln w="63500">
              <a:solidFill>
                <a:schemeClr val="accent2"/>
              </a:solidFill>
              <a:headEnd type="none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2" name="Rechte verbindingslijn met pijl 101">
              <a:extLst>
                <a:ext uri="{FF2B5EF4-FFF2-40B4-BE49-F238E27FC236}">
                  <a16:creationId xmlns:a16="http://schemas.microsoft.com/office/drawing/2014/main" id="{7CA11A9A-B4FB-A44C-8777-1D88F10EA81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601447" y="2760018"/>
              <a:ext cx="395807" cy="2022709"/>
            </a:xfrm>
            <a:prstGeom prst="straightConnector1">
              <a:avLst/>
            </a:prstGeom>
            <a:ln w="63500">
              <a:solidFill>
                <a:schemeClr val="accent2"/>
              </a:solidFill>
              <a:headEnd type="none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4" name="Rechte verbindingslijn met pijl 103">
              <a:extLst>
                <a:ext uri="{FF2B5EF4-FFF2-40B4-BE49-F238E27FC236}">
                  <a16:creationId xmlns:a16="http://schemas.microsoft.com/office/drawing/2014/main" id="{AA49B7AC-154E-EF4C-97BC-8D0BAD5AA14B}"/>
                </a:ext>
              </a:extLst>
            </p:cNvPr>
            <p:cNvCxnSpPr>
              <a:cxnSpLocks/>
            </p:cNvCxnSpPr>
            <p:nvPr/>
          </p:nvCxnSpPr>
          <p:spPr>
            <a:xfrm>
              <a:off x="7253609" y="2774760"/>
              <a:ext cx="2752269" cy="0"/>
            </a:xfrm>
            <a:prstGeom prst="straightConnector1">
              <a:avLst/>
            </a:prstGeom>
            <a:ln w="63500">
              <a:solidFill>
                <a:schemeClr val="accent2"/>
              </a:solidFill>
              <a:headEnd type="none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98589321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Titel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…. Er is al heel veel (in voorbereiding)</a:t>
            </a:r>
          </a:p>
        </p:txBody>
      </p:sp>
      <p:sp>
        <p:nvSpPr>
          <p:cNvPr id="168" name="Tijdelijke aanduiding voor inhoud 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ct val="72000"/>
              </a:lnSpc>
              <a:defRPr sz="1900"/>
            </a:pPr>
            <a:r>
              <a:rPr dirty="0" err="1"/>
              <a:t>Dit</a:t>
            </a:r>
            <a:r>
              <a:rPr dirty="0"/>
              <a:t> idee </a:t>
            </a:r>
            <a:r>
              <a:rPr dirty="0" err="1"/>
              <a:t>lijkt</a:t>
            </a:r>
            <a:r>
              <a:rPr dirty="0"/>
              <a:t> </a:t>
            </a:r>
            <a:r>
              <a:rPr dirty="0" err="1"/>
              <a:t>te</a:t>
            </a:r>
            <a:r>
              <a:rPr dirty="0"/>
              <a:t> </a:t>
            </a:r>
            <a:r>
              <a:rPr dirty="0" err="1"/>
              <a:t>passen</a:t>
            </a:r>
            <a:r>
              <a:rPr dirty="0"/>
              <a:t> in de </a:t>
            </a:r>
            <a:r>
              <a:rPr dirty="0" err="1"/>
              <a:t>stedelijke</a:t>
            </a:r>
            <a:r>
              <a:rPr dirty="0"/>
              <a:t> </a:t>
            </a:r>
            <a:r>
              <a:rPr dirty="0" err="1"/>
              <a:t>visie</a:t>
            </a:r>
            <a:r>
              <a:rPr dirty="0"/>
              <a:t> van de </a:t>
            </a:r>
            <a:r>
              <a:rPr dirty="0" err="1"/>
              <a:t>planologen</a:t>
            </a:r>
            <a:r>
              <a:rPr dirty="0"/>
              <a:t>, </a:t>
            </a:r>
            <a:r>
              <a:rPr dirty="0" err="1"/>
              <a:t>en</a:t>
            </a:r>
            <a:r>
              <a:rPr dirty="0"/>
              <a:t> </a:t>
            </a:r>
            <a:r>
              <a:rPr dirty="0" err="1"/>
              <a:t>versterkt</a:t>
            </a:r>
            <a:r>
              <a:rPr dirty="0"/>
              <a:t> </a:t>
            </a:r>
            <a:r>
              <a:rPr dirty="0" err="1"/>
              <a:t>deze</a:t>
            </a:r>
            <a:endParaRPr dirty="0"/>
          </a:p>
          <a:p>
            <a:pPr>
              <a:lnSpc>
                <a:spcPct val="72000"/>
              </a:lnSpc>
              <a:defRPr sz="1900"/>
            </a:pPr>
            <a:r>
              <a:rPr dirty="0"/>
              <a:t>ODE </a:t>
            </a:r>
            <a:r>
              <a:rPr dirty="0" err="1"/>
              <a:t>eiland</a:t>
            </a:r>
            <a:r>
              <a:rPr dirty="0"/>
              <a:t> is </a:t>
            </a:r>
            <a:r>
              <a:rPr dirty="0" err="1"/>
              <a:t>af</a:t>
            </a:r>
            <a:endParaRPr dirty="0"/>
          </a:p>
          <a:p>
            <a:pPr>
              <a:lnSpc>
                <a:spcPct val="72000"/>
              </a:lnSpc>
              <a:defRPr sz="1900"/>
            </a:pPr>
            <a:r>
              <a:rPr dirty="0" err="1"/>
              <a:t>Directe</a:t>
            </a:r>
            <a:r>
              <a:rPr dirty="0"/>
              <a:t> stakeholders </a:t>
            </a:r>
            <a:r>
              <a:rPr dirty="0" err="1"/>
              <a:t>werken</a:t>
            </a:r>
            <a:r>
              <a:rPr dirty="0"/>
              <a:t> al </a:t>
            </a:r>
            <a:r>
              <a:rPr dirty="0" err="1"/>
              <a:t>samen</a:t>
            </a:r>
            <a:r>
              <a:rPr dirty="0"/>
              <a:t> in ‘</a:t>
            </a:r>
            <a:r>
              <a:rPr dirty="0" err="1"/>
              <a:t>Expeditie</a:t>
            </a:r>
            <a:r>
              <a:rPr dirty="0"/>
              <a:t> </a:t>
            </a:r>
            <a:r>
              <a:rPr dirty="0" err="1"/>
              <a:t>Oosterdok</a:t>
            </a:r>
            <a:r>
              <a:rPr dirty="0"/>
              <a:t>’</a:t>
            </a:r>
          </a:p>
          <a:p>
            <a:pPr>
              <a:lnSpc>
                <a:spcPct val="72000"/>
              </a:lnSpc>
              <a:defRPr sz="1900"/>
            </a:pPr>
            <a:r>
              <a:rPr dirty="0"/>
              <a:t>Prins </a:t>
            </a:r>
            <a:r>
              <a:rPr dirty="0" err="1"/>
              <a:t>Hendrikkade</a:t>
            </a:r>
            <a:r>
              <a:rPr dirty="0"/>
              <a:t> west </a:t>
            </a:r>
            <a:r>
              <a:rPr dirty="0" err="1"/>
              <a:t>krijgt</a:t>
            </a:r>
            <a:r>
              <a:rPr dirty="0"/>
              <a:t> al </a:t>
            </a:r>
            <a:r>
              <a:rPr dirty="0" err="1"/>
              <a:t>een</a:t>
            </a:r>
            <a:r>
              <a:rPr dirty="0"/>
              <a:t> upgrade</a:t>
            </a:r>
          </a:p>
          <a:p>
            <a:pPr>
              <a:lnSpc>
                <a:spcPct val="72000"/>
              </a:lnSpc>
              <a:defRPr sz="1900"/>
            </a:pPr>
            <a:r>
              <a:rPr dirty="0"/>
              <a:t>Het </a:t>
            </a:r>
            <a:r>
              <a:rPr dirty="0" err="1"/>
              <a:t>Marineterrein</a:t>
            </a:r>
            <a:r>
              <a:rPr dirty="0"/>
              <a:t> is </a:t>
            </a:r>
            <a:r>
              <a:rPr dirty="0" err="1"/>
              <a:t>onverwacht</a:t>
            </a:r>
            <a:r>
              <a:rPr dirty="0"/>
              <a:t> </a:t>
            </a:r>
            <a:r>
              <a:rPr dirty="0" err="1"/>
              <a:t>aan</a:t>
            </a:r>
            <a:r>
              <a:rPr dirty="0"/>
              <a:t> de </a:t>
            </a:r>
            <a:r>
              <a:rPr dirty="0" err="1"/>
              <a:t>Amsterdamse</a:t>
            </a:r>
            <a:r>
              <a:rPr dirty="0"/>
              <a:t> </a:t>
            </a:r>
            <a:r>
              <a:rPr dirty="0" err="1"/>
              <a:t>openbare</a:t>
            </a:r>
            <a:r>
              <a:rPr dirty="0"/>
              <a:t> </a:t>
            </a:r>
            <a:r>
              <a:rPr dirty="0" err="1"/>
              <a:t>ruimte</a:t>
            </a:r>
            <a:r>
              <a:rPr dirty="0"/>
              <a:t> </a:t>
            </a:r>
            <a:r>
              <a:rPr dirty="0" err="1"/>
              <a:t>toegevoegd</a:t>
            </a:r>
            <a:r>
              <a:rPr dirty="0"/>
              <a:t> </a:t>
            </a:r>
            <a:r>
              <a:rPr dirty="0" err="1"/>
              <a:t>en</a:t>
            </a:r>
            <a:r>
              <a:rPr dirty="0"/>
              <a:t> het </a:t>
            </a:r>
            <a:r>
              <a:rPr dirty="0" err="1"/>
              <a:t>principebesluit</a:t>
            </a:r>
            <a:r>
              <a:rPr dirty="0"/>
              <a:t> over de </a:t>
            </a:r>
            <a:r>
              <a:rPr dirty="0" err="1"/>
              <a:t>toekomstige</a:t>
            </a:r>
            <a:r>
              <a:rPr dirty="0"/>
              <a:t> </a:t>
            </a:r>
            <a:r>
              <a:rPr dirty="0" err="1"/>
              <a:t>inrichting</a:t>
            </a:r>
            <a:r>
              <a:rPr dirty="0"/>
              <a:t> is al </a:t>
            </a:r>
            <a:r>
              <a:rPr dirty="0" err="1"/>
              <a:t>genomen</a:t>
            </a:r>
            <a:endParaRPr dirty="0"/>
          </a:p>
          <a:p>
            <a:pPr>
              <a:lnSpc>
                <a:spcPct val="72000"/>
              </a:lnSpc>
              <a:defRPr sz="1900"/>
            </a:pPr>
            <a:r>
              <a:rPr dirty="0"/>
              <a:t>De Jetty </a:t>
            </a:r>
            <a:r>
              <a:rPr dirty="0" err="1"/>
              <a:t>ligt</a:t>
            </a:r>
            <a:r>
              <a:rPr dirty="0"/>
              <a:t> er al</a:t>
            </a:r>
          </a:p>
          <a:p>
            <a:pPr>
              <a:lnSpc>
                <a:spcPct val="72000"/>
              </a:lnSpc>
              <a:defRPr sz="1900"/>
            </a:pPr>
            <a:r>
              <a:rPr dirty="0"/>
              <a:t>De </a:t>
            </a:r>
            <a:r>
              <a:rPr dirty="0" err="1"/>
              <a:t>Oosterdoksdam</a:t>
            </a:r>
            <a:r>
              <a:rPr dirty="0"/>
              <a:t> </a:t>
            </a:r>
            <a:r>
              <a:rPr dirty="0" err="1"/>
              <a:t>en-parkeerterrein</a:t>
            </a:r>
            <a:r>
              <a:rPr dirty="0"/>
              <a:t> </a:t>
            </a:r>
            <a:r>
              <a:rPr dirty="0" err="1"/>
              <a:t>zijn</a:t>
            </a:r>
            <a:r>
              <a:rPr dirty="0"/>
              <a:t> al </a:t>
            </a:r>
            <a:r>
              <a:rPr dirty="0" err="1"/>
              <a:t>verwijderd</a:t>
            </a:r>
            <a:endParaRPr dirty="0"/>
          </a:p>
          <a:p>
            <a:pPr>
              <a:lnSpc>
                <a:spcPct val="72000"/>
              </a:lnSpc>
              <a:defRPr sz="1900"/>
            </a:pPr>
            <a:r>
              <a:rPr dirty="0"/>
              <a:t>Het </a:t>
            </a:r>
            <a:r>
              <a:rPr dirty="0" err="1"/>
              <a:t>prachtige</a:t>
            </a:r>
            <a:r>
              <a:rPr dirty="0"/>
              <a:t> water is er al…. </a:t>
            </a:r>
          </a:p>
          <a:p>
            <a:pPr>
              <a:lnSpc>
                <a:spcPct val="72000"/>
              </a:lnSpc>
              <a:defRPr sz="1900"/>
            </a:pPr>
            <a:r>
              <a:rPr dirty="0"/>
              <a:t>Er </a:t>
            </a:r>
            <a:r>
              <a:rPr dirty="0" err="1"/>
              <a:t>zijn</a:t>
            </a:r>
            <a:r>
              <a:rPr dirty="0"/>
              <a:t> al diverse </a:t>
            </a:r>
            <a:r>
              <a:rPr dirty="0" err="1"/>
              <a:t>schetsen</a:t>
            </a:r>
            <a:r>
              <a:rPr dirty="0"/>
              <a:t> </a:t>
            </a:r>
            <a:r>
              <a:rPr dirty="0" err="1"/>
              <a:t>gemaakt</a:t>
            </a:r>
            <a:r>
              <a:rPr dirty="0"/>
              <a:t> om het </a:t>
            </a:r>
            <a:r>
              <a:rPr dirty="0" err="1"/>
              <a:t>verblijfsgebied</a:t>
            </a:r>
            <a:r>
              <a:rPr dirty="0"/>
              <a:t> </a:t>
            </a:r>
            <a:r>
              <a:rPr dirty="0" err="1"/>
              <a:t>te</a:t>
            </a:r>
            <a:r>
              <a:rPr dirty="0"/>
              <a:t> </a:t>
            </a:r>
            <a:r>
              <a:rPr dirty="0" err="1"/>
              <a:t>verbeteren</a:t>
            </a:r>
            <a:r>
              <a:rPr dirty="0"/>
              <a:t>, </a:t>
            </a:r>
            <a:r>
              <a:rPr dirty="0" err="1"/>
              <a:t>oa</a:t>
            </a:r>
            <a:r>
              <a:rPr dirty="0"/>
              <a:t> workshop ARCAM</a:t>
            </a:r>
          </a:p>
          <a:p>
            <a:pPr>
              <a:lnSpc>
                <a:spcPct val="72000"/>
              </a:lnSpc>
              <a:defRPr sz="1900"/>
            </a:pPr>
            <a:endParaRPr dirty="0"/>
          </a:p>
          <a:p>
            <a:pPr>
              <a:lnSpc>
                <a:spcPct val="72000"/>
              </a:lnSpc>
              <a:defRPr sz="1900"/>
            </a:pPr>
            <a:r>
              <a:rPr dirty="0"/>
              <a:t>Je </a:t>
            </a:r>
            <a:r>
              <a:rPr dirty="0" err="1"/>
              <a:t>kunt</a:t>
            </a:r>
            <a:r>
              <a:rPr dirty="0"/>
              <a:t> </a:t>
            </a:r>
            <a:r>
              <a:rPr dirty="0" err="1"/>
              <a:t>eenvoudig</a:t>
            </a:r>
            <a:r>
              <a:rPr dirty="0"/>
              <a:t> </a:t>
            </a:r>
            <a:r>
              <a:rPr dirty="0" err="1"/>
              <a:t>beginnen</a:t>
            </a:r>
            <a:r>
              <a:rPr dirty="0"/>
              <a:t>, </a:t>
            </a:r>
            <a:r>
              <a:rPr dirty="0" err="1"/>
              <a:t>zonder</a:t>
            </a:r>
            <a:r>
              <a:rPr dirty="0"/>
              <a:t> </a:t>
            </a:r>
            <a:r>
              <a:rPr dirty="0" err="1"/>
              <a:t>dat</a:t>
            </a:r>
            <a:r>
              <a:rPr dirty="0"/>
              <a:t> het </a:t>
            </a:r>
            <a:r>
              <a:rPr dirty="0" err="1"/>
              <a:t>veel</a:t>
            </a:r>
            <a:r>
              <a:rPr dirty="0"/>
              <a:t> </a:t>
            </a:r>
            <a:r>
              <a:rPr dirty="0" err="1"/>
              <a:t>hoeft</a:t>
            </a:r>
            <a:r>
              <a:rPr dirty="0"/>
              <a:t> </a:t>
            </a:r>
            <a:r>
              <a:rPr dirty="0" err="1"/>
              <a:t>te</a:t>
            </a:r>
            <a:r>
              <a:rPr dirty="0"/>
              <a:t> </a:t>
            </a:r>
            <a:r>
              <a:rPr dirty="0" err="1"/>
              <a:t>kosten</a:t>
            </a:r>
            <a:r>
              <a:rPr dirty="0"/>
              <a:t>; in de 2</a:t>
            </a:r>
            <a:r>
              <a:rPr baseline="30000" dirty="0"/>
              <a:t>e</a:t>
            </a:r>
            <a:r>
              <a:rPr dirty="0"/>
              <a:t> </a:t>
            </a:r>
            <a:r>
              <a:rPr dirty="0" err="1"/>
              <a:t>fase</a:t>
            </a:r>
            <a:r>
              <a:rPr dirty="0"/>
              <a:t> </a:t>
            </a:r>
            <a:r>
              <a:rPr dirty="0" err="1"/>
              <a:t>kun</a:t>
            </a:r>
            <a:r>
              <a:rPr dirty="0"/>
              <a:t> je het zo </a:t>
            </a:r>
            <a:r>
              <a:rPr dirty="0" err="1"/>
              <a:t>kostbaar</a:t>
            </a:r>
            <a:r>
              <a:rPr dirty="0"/>
              <a:t> </a:t>
            </a:r>
            <a:r>
              <a:rPr dirty="0" err="1"/>
              <a:t>maken</a:t>
            </a:r>
            <a:r>
              <a:rPr dirty="0"/>
              <a:t> </a:t>
            </a:r>
            <a:r>
              <a:rPr dirty="0" err="1"/>
              <a:t>als</a:t>
            </a:r>
            <a:r>
              <a:rPr dirty="0"/>
              <a:t> je wilt…</a:t>
            </a: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Titel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De toevoeging</a:t>
            </a:r>
          </a:p>
        </p:txBody>
      </p:sp>
      <p:sp>
        <p:nvSpPr>
          <p:cNvPr id="171" name="Tijdelijke aanduiding voor inhoud 2"/>
          <p:cNvSpPr txBox="1">
            <a:spLocks noGrp="1"/>
          </p:cNvSpPr>
          <p:nvPr>
            <p:ph type="body" idx="1"/>
          </p:nvPr>
        </p:nvSpPr>
        <p:spPr>
          <a:xfrm>
            <a:off x="838200" y="1510929"/>
            <a:ext cx="10515600" cy="4351338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>
              <a:lnSpc>
                <a:spcPct val="81000"/>
              </a:lnSpc>
              <a:defRPr sz="2300"/>
            </a:pPr>
            <a:r>
              <a:rPr b="1" dirty="0" err="1"/>
              <a:t>Integrale</a:t>
            </a:r>
            <a:r>
              <a:rPr b="1" dirty="0"/>
              <a:t> </a:t>
            </a:r>
            <a:r>
              <a:rPr b="1" dirty="0" err="1"/>
              <a:t>aanpak</a:t>
            </a:r>
            <a:r>
              <a:rPr b="1" dirty="0"/>
              <a:t> </a:t>
            </a:r>
            <a:r>
              <a:rPr dirty="0"/>
              <a:t>van het hele </a:t>
            </a:r>
            <a:r>
              <a:rPr dirty="0" err="1"/>
              <a:t>gebied</a:t>
            </a:r>
            <a:r>
              <a:rPr dirty="0"/>
              <a:t> tot </a:t>
            </a:r>
            <a:r>
              <a:rPr dirty="0" err="1"/>
              <a:t>aan</a:t>
            </a:r>
            <a:r>
              <a:rPr dirty="0"/>
              <a:t> de </a:t>
            </a:r>
            <a:r>
              <a:rPr dirty="0" err="1"/>
              <a:t>Kattenburgerstraat</a:t>
            </a:r>
            <a:endParaRPr dirty="0"/>
          </a:p>
          <a:p>
            <a:pPr>
              <a:lnSpc>
                <a:spcPct val="81000"/>
              </a:lnSpc>
              <a:defRPr sz="2300"/>
            </a:pPr>
            <a:r>
              <a:rPr dirty="0"/>
              <a:t>door </a:t>
            </a:r>
            <a:r>
              <a:rPr b="1" dirty="0" err="1"/>
              <a:t>nieuwe</a:t>
            </a:r>
            <a:r>
              <a:rPr b="1" dirty="0"/>
              <a:t> </a:t>
            </a:r>
            <a:r>
              <a:rPr b="1" dirty="0" err="1"/>
              <a:t>benadering</a:t>
            </a:r>
            <a:r>
              <a:rPr b="1" dirty="0"/>
              <a:t>/</a:t>
            </a:r>
            <a:r>
              <a:rPr b="1" dirty="0" err="1"/>
              <a:t>benaming</a:t>
            </a:r>
            <a:r>
              <a:rPr b="1" dirty="0"/>
              <a:t> </a:t>
            </a:r>
            <a:r>
              <a:rPr b="1" dirty="0" err="1"/>
              <a:t>kantelt</a:t>
            </a:r>
            <a:r>
              <a:rPr b="1" dirty="0"/>
              <a:t> het accent</a:t>
            </a:r>
            <a:r>
              <a:rPr dirty="0"/>
              <a:t> </a:t>
            </a:r>
            <a:r>
              <a:rPr dirty="0" err="1"/>
              <a:t>en</a:t>
            </a:r>
            <a:r>
              <a:rPr dirty="0"/>
              <a:t> </a:t>
            </a:r>
            <a:r>
              <a:rPr dirty="0" err="1"/>
              <a:t>ontstaat</a:t>
            </a:r>
            <a:r>
              <a:rPr dirty="0"/>
              <a:t> </a:t>
            </a:r>
            <a:r>
              <a:rPr dirty="0" err="1"/>
              <a:t>grotere</a:t>
            </a:r>
            <a:r>
              <a:rPr dirty="0"/>
              <a:t> </a:t>
            </a:r>
            <a:r>
              <a:rPr dirty="0" err="1"/>
              <a:t>waardering</a:t>
            </a:r>
            <a:r>
              <a:rPr dirty="0"/>
              <a:t> </a:t>
            </a:r>
            <a:r>
              <a:rPr dirty="0" err="1"/>
              <a:t>als</a:t>
            </a:r>
            <a:r>
              <a:rPr dirty="0"/>
              <a:t> </a:t>
            </a:r>
            <a:r>
              <a:rPr dirty="0" err="1"/>
              <a:t>verblijfs</a:t>
            </a:r>
            <a:r>
              <a:rPr dirty="0"/>
              <a:t>- </a:t>
            </a:r>
            <a:r>
              <a:rPr dirty="0" err="1"/>
              <a:t>en</a:t>
            </a:r>
            <a:r>
              <a:rPr dirty="0"/>
              <a:t> </a:t>
            </a:r>
            <a:r>
              <a:rPr dirty="0" err="1"/>
              <a:t>wandelgebied</a:t>
            </a:r>
            <a:endParaRPr dirty="0"/>
          </a:p>
          <a:p>
            <a:pPr>
              <a:lnSpc>
                <a:spcPct val="81000"/>
              </a:lnSpc>
              <a:defRPr sz="2300"/>
            </a:pPr>
            <a:r>
              <a:rPr dirty="0" err="1"/>
              <a:t>groenelementen</a:t>
            </a:r>
            <a:endParaRPr dirty="0"/>
          </a:p>
          <a:p>
            <a:pPr>
              <a:lnSpc>
                <a:spcPct val="81000"/>
              </a:lnSpc>
              <a:defRPr sz="2300"/>
            </a:pPr>
            <a:r>
              <a:rPr dirty="0" err="1"/>
              <a:t>Kunstroute</a:t>
            </a:r>
            <a:r>
              <a:rPr dirty="0"/>
              <a:t> </a:t>
            </a:r>
            <a:r>
              <a:rPr dirty="0" err="1"/>
              <a:t>toevoegen</a:t>
            </a:r>
            <a:r>
              <a:rPr dirty="0"/>
              <a:t>, </a:t>
            </a:r>
            <a:r>
              <a:rPr dirty="0" err="1"/>
              <a:t>evt</a:t>
            </a:r>
            <a:r>
              <a:rPr dirty="0"/>
              <a:t> </a:t>
            </a:r>
            <a:r>
              <a:rPr dirty="0" err="1"/>
              <a:t>een</a:t>
            </a:r>
            <a:r>
              <a:rPr dirty="0"/>
              <a:t> </a:t>
            </a:r>
            <a:r>
              <a:rPr dirty="0" err="1"/>
              <a:t>iconisch</a:t>
            </a:r>
            <a:r>
              <a:rPr dirty="0"/>
              <a:t> </a:t>
            </a:r>
            <a:r>
              <a:rPr dirty="0" err="1"/>
              <a:t>werk</a:t>
            </a:r>
            <a:endParaRPr dirty="0"/>
          </a:p>
          <a:p>
            <a:pPr>
              <a:lnSpc>
                <a:spcPct val="81000"/>
              </a:lnSpc>
              <a:defRPr sz="2300"/>
            </a:pPr>
            <a:r>
              <a:rPr dirty="0" err="1"/>
              <a:t>Evt</a:t>
            </a:r>
            <a:r>
              <a:rPr dirty="0"/>
              <a:t> extra </a:t>
            </a:r>
            <a:r>
              <a:rPr dirty="0" err="1"/>
              <a:t>bruggen</a:t>
            </a:r>
            <a:r>
              <a:rPr dirty="0"/>
              <a:t>, </a:t>
            </a:r>
            <a:r>
              <a:rPr dirty="0" err="1"/>
              <a:t>bijv</a:t>
            </a:r>
            <a:r>
              <a:rPr dirty="0"/>
              <a:t>. </a:t>
            </a:r>
            <a:r>
              <a:rPr dirty="0" err="1"/>
              <a:t>tussen</a:t>
            </a:r>
            <a:r>
              <a:rPr dirty="0"/>
              <a:t> NEMO </a:t>
            </a:r>
            <a:r>
              <a:rPr dirty="0" err="1"/>
              <a:t>en</a:t>
            </a:r>
            <a:r>
              <a:rPr dirty="0"/>
              <a:t> </a:t>
            </a:r>
            <a:r>
              <a:rPr dirty="0" err="1"/>
              <a:t>Marineterrein</a:t>
            </a:r>
            <a:endParaRPr lang="nl-NL" dirty="0"/>
          </a:p>
          <a:p>
            <a:pPr>
              <a:lnSpc>
                <a:spcPct val="81000"/>
              </a:lnSpc>
              <a:defRPr sz="2300"/>
            </a:pPr>
            <a:r>
              <a:rPr lang="nl-NL" dirty="0" err="1"/>
              <a:t>Evt</a:t>
            </a:r>
            <a:r>
              <a:rPr lang="nl-NL" dirty="0"/>
              <a:t> de wandelbrug Oostertoegang iets optillen waardoor bij het spoor op- en afstapplek voor kleinere bootjes ontstaat</a:t>
            </a:r>
            <a:endParaRPr dirty="0"/>
          </a:p>
          <a:p>
            <a:pPr>
              <a:lnSpc>
                <a:spcPct val="81000"/>
              </a:lnSpc>
              <a:defRPr sz="2300"/>
            </a:pPr>
            <a:r>
              <a:rPr dirty="0" err="1"/>
              <a:t>Integraal</a:t>
            </a:r>
            <a:r>
              <a:rPr dirty="0"/>
              <a:t> </a:t>
            </a:r>
            <a:r>
              <a:rPr dirty="0" err="1"/>
              <a:t>lichtontwerp</a:t>
            </a:r>
            <a:endParaRPr dirty="0"/>
          </a:p>
          <a:p>
            <a:pPr>
              <a:lnSpc>
                <a:spcPct val="81000"/>
              </a:lnSpc>
              <a:defRPr sz="2300"/>
            </a:pPr>
            <a:r>
              <a:rPr dirty="0" err="1"/>
              <a:t>andere</a:t>
            </a:r>
            <a:r>
              <a:rPr dirty="0"/>
              <a:t> </a:t>
            </a:r>
            <a:r>
              <a:rPr dirty="0" err="1"/>
              <a:t>accenten</a:t>
            </a:r>
            <a:r>
              <a:rPr dirty="0"/>
              <a:t>, </a:t>
            </a:r>
            <a:r>
              <a:rPr dirty="0" err="1"/>
              <a:t>zoals</a:t>
            </a:r>
            <a:r>
              <a:rPr dirty="0"/>
              <a:t> </a:t>
            </a:r>
            <a:r>
              <a:rPr dirty="0" err="1"/>
              <a:t>bankjes</a:t>
            </a:r>
            <a:r>
              <a:rPr dirty="0"/>
              <a:t> </a:t>
            </a:r>
            <a:r>
              <a:rPr dirty="0" err="1"/>
              <a:t>aan</a:t>
            </a:r>
            <a:r>
              <a:rPr dirty="0"/>
              <a:t> het water, </a:t>
            </a:r>
            <a:r>
              <a:rPr dirty="0" err="1"/>
              <a:t>een</a:t>
            </a:r>
            <a:r>
              <a:rPr dirty="0"/>
              <a:t> running mile, </a:t>
            </a:r>
            <a:r>
              <a:rPr dirty="0" err="1"/>
              <a:t>kinderspeelplaats</a:t>
            </a:r>
            <a:r>
              <a:rPr dirty="0"/>
              <a:t>, </a:t>
            </a:r>
            <a:r>
              <a:rPr dirty="0" err="1"/>
              <a:t>fontein</a:t>
            </a:r>
            <a:r>
              <a:rPr dirty="0"/>
              <a:t>…</a:t>
            </a:r>
          </a:p>
          <a:p>
            <a:pPr>
              <a:lnSpc>
                <a:spcPct val="81000"/>
              </a:lnSpc>
              <a:defRPr sz="2300"/>
            </a:pPr>
            <a:r>
              <a:rPr b="1" dirty="0" err="1"/>
              <a:t>Geen</a:t>
            </a:r>
            <a:r>
              <a:rPr b="1" dirty="0"/>
              <a:t> </a:t>
            </a:r>
            <a:r>
              <a:rPr b="1" dirty="0" err="1"/>
              <a:t>pretpark</a:t>
            </a:r>
            <a:r>
              <a:rPr dirty="0"/>
              <a:t>: BBQ </a:t>
            </a:r>
            <a:r>
              <a:rPr dirty="0" err="1"/>
              <a:t>en</a:t>
            </a:r>
            <a:r>
              <a:rPr dirty="0"/>
              <a:t> </a:t>
            </a:r>
            <a:r>
              <a:rPr dirty="0" err="1"/>
              <a:t>versterkte</a:t>
            </a:r>
            <a:r>
              <a:rPr dirty="0"/>
              <a:t> </a:t>
            </a:r>
            <a:r>
              <a:rPr dirty="0" err="1"/>
              <a:t>muziek</a:t>
            </a:r>
            <a:r>
              <a:rPr dirty="0"/>
              <a:t> </a:t>
            </a:r>
            <a:r>
              <a:rPr dirty="0" err="1"/>
              <a:t>slechts</a:t>
            </a:r>
            <a:r>
              <a:rPr dirty="0"/>
              <a:t> op </a:t>
            </a:r>
            <a:r>
              <a:rPr dirty="0" err="1"/>
              <a:t>paar</a:t>
            </a:r>
            <a:r>
              <a:rPr dirty="0"/>
              <a:t> </a:t>
            </a:r>
            <a:r>
              <a:rPr dirty="0" err="1"/>
              <a:t>plekken</a:t>
            </a:r>
            <a:r>
              <a:rPr dirty="0"/>
              <a:t> </a:t>
            </a:r>
            <a:r>
              <a:rPr dirty="0" err="1"/>
              <a:t>toegestaan</a:t>
            </a:r>
            <a:endParaRPr dirty="0"/>
          </a:p>
          <a:p>
            <a:pPr>
              <a:lnSpc>
                <a:spcPct val="81000"/>
              </a:lnSpc>
              <a:defRPr sz="2300"/>
            </a:pPr>
            <a:r>
              <a:rPr dirty="0" err="1"/>
              <a:t>Alleen</a:t>
            </a:r>
            <a:r>
              <a:rPr dirty="0"/>
              <a:t> </a:t>
            </a:r>
            <a:r>
              <a:rPr b="1" dirty="0" err="1"/>
              <a:t>bij</a:t>
            </a:r>
            <a:r>
              <a:rPr b="1" dirty="0"/>
              <a:t> </a:t>
            </a:r>
            <a:r>
              <a:rPr b="1" dirty="0" err="1"/>
              <a:t>uitzondering</a:t>
            </a:r>
            <a:r>
              <a:rPr dirty="0"/>
              <a:t> festivals</a:t>
            </a:r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Titel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74" name="Tijdelijke aanduiding voor inhoud 3" descr="Tijdelijke aanduiding voor inhoud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120738" y="-225855"/>
            <a:ext cx="4779320" cy="358449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5" name="Afbeelding 2" descr="Afbeelding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-139700" y="0"/>
            <a:ext cx="9144000" cy="685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6" name="Afbeelding 5" descr="Afbeelding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420636">
            <a:off x="3744829" y="3939692"/>
            <a:ext cx="9111252" cy="41780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77" name="Afbeelding 4" descr="Afbeelding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7244">
            <a:off x="6961564" y="1343593"/>
            <a:ext cx="5551488" cy="50785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" grpId="1" animBg="1" advAuto="0"/>
      <p:bldP spid="177" grpId="2" animBg="1" advAuto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ode-park-1def-2-2.jpg" descr="ode-park-1def-2-2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585"/>
            <a:ext cx="12566933" cy="681083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ode-park-2def.jpg" descr="ode-park-2def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0216" y="-41408"/>
            <a:ext cx="12332432" cy="69408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Titel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nl-NL" dirty="0"/>
              <a:t>Sinds 2017…</a:t>
            </a:r>
            <a:endParaRPr dirty="0"/>
          </a:p>
        </p:txBody>
      </p:sp>
      <p:sp>
        <p:nvSpPr>
          <p:cNvPr id="117" name="Tijdelijke aanduiding voor inhoud 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 err="1"/>
              <a:t>Rijdt</a:t>
            </a:r>
            <a:r>
              <a:rPr dirty="0"/>
              <a:t> de NZL</a:t>
            </a:r>
          </a:p>
          <a:p>
            <a:r>
              <a:rPr dirty="0"/>
              <a:t>Komen</a:t>
            </a:r>
            <a:r>
              <a:rPr lang="nl-NL" dirty="0"/>
              <a:t> </a:t>
            </a:r>
            <a:r>
              <a:rPr lang="nl-NL" dirty="0" err="1"/>
              <a:t>veeeeel</a:t>
            </a:r>
            <a:r>
              <a:rPr lang="nl-NL" dirty="0"/>
              <a:t> minder</a:t>
            </a:r>
            <a:r>
              <a:rPr dirty="0"/>
              <a:t> OV-</a:t>
            </a:r>
            <a:r>
              <a:rPr dirty="0" err="1"/>
              <a:t>bussen</a:t>
            </a:r>
            <a:r>
              <a:rPr dirty="0"/>
              <a:t> door de IJ-tunnel</a:t>
            </a:r>
          </a:p>
        </p:txBody>
      </p:sp>
      <p:pic>
        <p:nvPicPr>
          <p:cNvPr id="118" name="Afbeelding 3" descr="Afbeelding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6172" y="3415862"/>
            <a:ext cx="5195043" cy="3442138"/>
          </a:xfrm>
          <a:prstGeom prst="rect">
            <a:avLst/>
          </a:prstGeom>
          <a:ln w="12700">
            <a:miter lim="400000"/>
          </a:ln>
        </p:spPr>
      </p:pic>
      <p:sp>
        <p:nvSpPr>
          <p:cNvPr id="119" name="Rechthoek 4"/>
          <p:cNvSpPr txBox="1"/>
          <p:nvPr/>
        </p:nvSpPr>
        <p:spPr>
          <a:xfrm>
            <a:off x="6580910" y="3789936"/>
            <a:ext cx="4391893" cy="3761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22000"/>
            </a:lvl1pPr>
          </a:lstStyle>
          <a:p>
            <a:r>
              <a:t>❌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" grpId="1" animBg="1" advAuto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ode-park-def2.jpg" descr="ode-park-def2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2862" y="-72078"/>
            <a:ext cx="12337724" cy="700215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Titel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r>
              <a:t>Colofon:</a:t>
            </a:r>
          </a:p>
        </p:txBody>
      </p:sp>
      <p:sp>
        <p:nvSpPr>
          <p:cNvPr id="183" name="Tijdelijke aanduiding voor inhoud 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400"/>
            </a:pPr>
            <a:r>
              <a:rPr dirty="0"/>
              <a:t>Versie </a:t>
            </a:r>
            <a:r>
              <a:rPr lang="nl-NL" dirty="0"/>
              <a:t>1.3.1, maart 2023, dec 24</a:t>
            </a:r>
            <a:endParaRPr dirty="0"/>
          </a:p>
          <a:p>
            <a:pPr>
              <a:defRPr sz="1400"/>
            </a:pPr>
            <a:r>
              <a:rPr dirty="0"/>
              <a:t>© Felix Guttmann</a:t>
            </a:r>
          </a:p>
          <a:p>
            <a:pPr>
              <a:defRPr sz="1400"/>
            </a:pPr>
            <a:endParaRPr dirty="0"/>
          </a:p>
          <a:p>
            <a:pPr>
              <a:defRPr sz="1400"/>
            </a:pPr>
            <a:r>
              <a:rPr dirty="0" err="1"/>
              <a:t>Deel</a:t>
            </a:r>
            <a:r>
              <a:rPr dirty="0"/>
              <a:t> </a:t>
            </a:r>
            <a:r>
              <a:rPr dirty="0" err="1"/>
              <a:t>illustraties</a:t>
            </a:r>
            <a:r>
              <a:rPr dirty="0"/>
              <a:t> </a:t>
            </a:r>
            <a:r>
              <a:rPr dirty="0" err="1"/>
              <a:t>en</a:t>
            </a:r>
            <a:r>
              <a:rPr dirty="0"/>
              <a:t> </a:t>
            </a:r>
            <a:r>
              <a:rPr dirty="0" err="1"/>
              <a:t>ideeën</a:t>
            </a:r>
            <a:r>
              <a:rPr dirty="0"/>
              <a:t> met </a:t>
            </a:r>
            <a:r>
              <a:rPr dirty="0" err="1"/>
              <a:t>toestemming</a:t>
            </a:r>
            <a:r>
              <a:rPr dirty="0"/>
              <a:t> </a:t>
            </a:r>
            <a:r>
              <a:rPr dirty="0" err="1"/>
              <a:t>overgenomen</a:t>
            </a:r>
            <a:r>
              <a:rPr dirty="0"/>
              <a:t> van ARCAM Workshop Peter van </a:t>
            </a:r>
            <a:r>
              <a:rPr dirty="0" err="1"/>
              <a:t>Assche</a:t>
            </a:r>
            <a:r>
              <a:rPr dirty="0"/>
              <a:t> </a:t>
            </a:r>
            <a:r>
              <a:rPr dirty="0" err="1"/>
              <a:t>c.s</a:t>
            </a:r>
            <a:r>
              <a:rPr dirty="0"/>
              <a:t>.</a:t>
            </a:r>
          </a:p>
          <a:p>
            <a:pPr>
              <a:defRPr sz="1400"/>
            </a:pPr>
            <a:r>
              <a:rPr dirty="0" err="1"/>
              <a:t>Foto’s</a:t>
            </a:r>
            <a:r>
              <a:rPr dirty="0"/>
              <a:t> Highline van website Highline; Brooklyn Bridge Park eigen </a:t>
            </a:r>
            <a:r>
              <a:rPr dirty="0" err="1"/>
              <a:t>foto’s</a:t>
            </a:r>
            <a:r>
              <a:rPr dirty="0"/>
              <a:t>.</a:t>
            </a:r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Titel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6" name="Tijdelijke aanduiding voor inhoud 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87" name="Afbeelding 3" descr="Afbeelding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7774" y="0"/>
            <a:ext cx="5451563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8" name="Afbeelding 5" descr="Afbeelding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1292" y="0"/>
            <a:ext cx="4149016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9" name="Afbeelding 4" descr="Afbeelding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3833" y="0"/>
            <a:ext cx="3246947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0" name="Afbeelding 6" descr="Afbeelding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8043" y="0"/>
            <a:ext cx="4862277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Titel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3" name="Tijdelijke aanduiding voor inhoud 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94" name="Afbeelding 3" descr="Afbeelding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5120" y="-38100"/>
            <a:ext cx="6446354" cy="833734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5" name="Afbeelding 4" descr="Afbeelding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233" y="0"/>
            <a:ext cx="6066466" cy="810543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Titel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nl-NL" dirty="0"/>
              <a:t>Kort daarna…</a:t>
            </a:r>
            <a:endParaRPr dirty="0"/>
          </a:p>
        </p:txBody>
      </p:sp>
      <p:sp>
        <p:nvSpPr>
          <p:cNvPr id="122" name="Tijdelijke aanduiding voor inhoud 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nl-NL" dirty="0"/>
              <a:t>werd</a:t>
            </a:r>
            <a:r>
              <a:rPr dirty="0"/>
              <a:t> de ‘</a:t>
            </a:r>
            <a:r>
              <a:rPr dirty="0" err="1"/>
              <a:t>knip</a:t>
            </a:r>
            <a:r>
              <a:rPr dirty="0"/>
              <a:t>’ </a:t>
            </a:r>
            <a:r>
              <a:rPr dirty="0" err="1"/>
              <a:t>voor</a:t>
            </a:r>
            <a:r>
              <a:rPr dirty="0"/>
              <a:t> het Victoria Hotel </a:t>
            </a:r>
            <a:r>
              <a:rPr dirty="0" err="1"/>
              <a:t>gemaakt</a:t>
            </a:r>
            <a:r>
              <a:rPr dirty="0"/>
              <a:t>, </a:t>
            </a:r>
            <a:r>
              <a:rPr dirty="0" err="1"/>
              <a:t>waardoor</a:t>
            </a:r>
            <a:r>
              <a:rPr dirty="0"/>
              <a:t> </a:t>
            </a:r>
            <a:r>
              <a:rPr dirty="0" err="1"/>
              <a:t>geen</a:t>
            </a:r>
            <a:r>
              <a:rPr dirty="0"/>
              <a:t> West-Oost of Oost-West </a:t>
            </a:r>
            <a:r>
              <a:rPr dirty="0" err="1"/>
              <a:t>verkeer</a:t>
            </a:r>
            <a:r>
              <a:rPr dirty="0"/>
              <a:t> </a:t>
            </a:r>
            <a:r>
              <a:rPr dirty="0" err="1"/>
              <a:t>meer</a:t>
            </a:r>
            <a:r>
              <a:rPr dirty="0"/>
              <a:t> over de </a:t>
            </a:r>
            <a:r>
              <a:rPr dirty="0" err="1"/>
              <a:t>Prins</a:t>
            </a:r>
            <a:r>
              <a:rPr dirty="0"/>
              <a:t> </a:t>
            </a:r>
            <a:r>
              <a:rPr dirty="0" err="1"/>
              <a:t>Hendrikkade</a:t>
            </a:r>
            <a:r>
              <a:rPr dirty="0"/>
              <a:t> </a:t>
            </a:r>
            <a:r>
              <a:rPr dirty="0" err="1"/>
              <a:t>kan.</a:t>
            </a:r>
            <a:r>
              <a:rPr dirty="0"/>
              <a:t> </a:t>
            </a:r>
          </a:p>
        </p:txBody>
      </p:sp>
      <p:pic>
        <p:nvPicPr>
          <p:cNvPr id="123" name="Afbeelding 3" descr="Afbeelding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4975" y="3414712"/>
            <a:ext cx="5834054" cy="3245854"/>
          </a:xfrm>
          <a:prstGeom prst="rect">
            <a:avLst/>
          </a:prstGeom>
          <a:ln w="12700">
            <a:miter lim="400000"/>
          </a:ln>
        </p:spPr>
      </p:pic>
      <p:sp>
        <p:nvSpPr>
          <p:cNvPr id="124" name="Rechthoek 7"/>
          <p:cNvSpPr txBox="1"/>
          <p:nvPr/>
        </p:nvSpPr>
        <p:spPr>
          <a:xfrm>
            <a:off x="6580910" y="3789936"/>
            <a:ext cx="4391893" cy="3761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22000"/>
            </a:lvl1pPr>
          </a:lstStyle>
          <a:p>
            <a:r>
              <a:t>❌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" grpId="1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Titel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 err="1"/>
              <a:t>En</a:t>
            </a:r>
            <a:r>
              <a:rPr dirty="0"/>
              <a:t> </a:t>
            </a:r>
            <a:r>
              <a:rPr lang="nl-NL" dirty="0"/>
              <a:t>in 2023…</a:t>
            </a:r>
            <a:endParaRPr dirty="0"/>
          </a:p>
        </p:txBody>
      </p:sp>
      <p:sp>
        <p:nvSpPr>
          <p:cNvPr id="127" name="Tijdelijke aanduiding voor inhoud 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nl-NL" dirty="0"/>
              <a:t>Is </a:t>
            </a:r>
            <a:r>
              <a:rPr dirty="0"/>
              <a:t>de </a:t>
            </a:r>
            <a:r>
              <a:rPr dirty="0" err="1"/>
              <a:t>overstap</a:t>
            </a:r>
            <a:r>
              <a:rPr dirty="0"/>
              <a:t> </a:t>
            </a:r>
            <a:r>
              <a:rPr dirty="0" err="1"/>
              <a:t>touringcar</a:t>
            </a:r>
            <a:r>
              <a:rPr dirty="0"/>
              <a:t> – </a:t>
            </a:r>
            <a:r>
              <a:rPr dirty="0" err="1"/>
              <a:t>rondvaartboot</a:t>
            </a:r>
            <a:r>
              <a:rPr dirty="0"/>
              <a:t> </a:t>
            </a:r>
            <a:r>
              <a:rPr dirty="0" err="1"/>
              <a:t>en</a:t>
            </a:r>
            <a:r>
              <a:rPr dirty="0"/>
              <a:t> </a:t>
            </a:r>
            <a:r>
              <a:rPr dirty="0" err="1"/>
              <a:t>excursies</a:t>
            </a:r>
            <a:r>
              <a:rPr dirty="0"/>
              <a:t> </a:t>
            </a:r>
            <a:r>
              <a:rPr lang="nl-NL" dirty="0"/>
              <a:t>verplaatst </a:t>
            </a:r>
            <a:r>
              <a:rPr dirty="0" err="1"/>
              <a:t>naar</a:t>
            </a:r>
            <a:r>
              <a:rPr dirty="0"/>
              <a:t> de de </a:t>
            </a:r>
            <a:r>
              <a:rPr dirty="0" err="1"/>
              <a:t>Ruijterkade</a:t>
            </a:r>
            <a:r>
              <a:rPr dirty="0"/>
              <a:t>, </a:t>
            </a:r>
            <a:r>
              <a:rPr dirty="0" err="1"/>
              <a:t>waardoor</a:t>
            </a:r>
            <a:r>
              <a:rPr dirty="0"/>
              <a:t> </a:t>
            </a:r>
            <a:r>
              <a:rPr dirty="0" err="1"/>
              <a:t>ook</a:t>
            </a:r>
            <a:r>
              <a:rPr dirty="0"/>
              <a:t> </a:t>
            </a:r>
            <a:r>
              <a:rPr dirty="0" err="1"/>
              <a:t>dit</a:t>
            </a:r>
            <a:r>
              <a:rPr dirty="0"/>
              <a:t> </a:t>
            </a:r>
            <a:r>
              <a:rPr dirty="0" err="1"/>
              <a:t>verkeer</a:t>
            </a:r>
            <a:r>
              <a:rPr dirty="0"/>
              <a:t> </a:t>
            </a:r>
            <a:r>
              <a:rPr dirty="0" err="1"/>
              <a:t>niet</a:t>
            </a:r>
            <a:r>
              <a:rPr dirty="0"/>
              <a:t> </a:t>
            </a:r>
            <a:r>
              <a:rPr dirty="0" err="1"/>
              <a:t>meer</a:t>
            </a:r>
            <a:r>
              <a:rPr dirty="0"/>
              <a:t> op de Prins </a:t>
            </a:r>
            <a:r>
              <a:rPr dirty="0" err="1"/>
              <a:t>Hendrikkade</a:t>
            </a:r>
            <a:r>
              <a:rPr dirty="0"/>
              <a:t> </a:t>
            </a:r>
            <a:r>
              <a:rPr dirty="0" err="1"/>
              <a:t>komt</a:t>
            </a:r>
            <a:r>
              <a:rPr dirty="0"/>
              <a:t>…</a:t>
            </a:r>
          </a:p>
        </p:txBody>
      </p:sp>
      <p:pic>
        <p:nvPicPr>
          <p:cNvPr id="128" name="Afbeelding 4" descr="Afbeelding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4975" y="3106947"/>
            <a:ext cx="6448424" cy="3539878"/>
          </a:xfrm>
          <a:prstGeom prst="rect">
            <a:avLst/>
          </a:prstGeom>
          <a:ln w="12700">
            <a:miter lim="400000"/>
          </a:ln>
        </p:spPr>
      </p:pic>
      <p:sp>
        <p:nvSpPr>
          <p:cNvPr id="129" name="Rechthoek 6"/>
          <p:cNvSpPr txBox="1"/>
          <p:nvPr/>
        </p:nvSpPr>
        <p:spPr>
          <a:xfrm>
            <a:off x="6580910" y="3789936"/>
            <a:ext cx="4391893" cy="3761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22000"/>
            </a:lvl1pPr>
          </a:lstStyle>
          <a:p>
            <a:r>
              <a:t>❌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" grpId="1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Titel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Kortom…</a:t>
            </a:r>
          </a:p>
        </p:txBody>
      </p:sp>
      <p:sp>
        <p:nvSpPr>
          <p:cNvPr id="132" name="Tijdelijke aanduiding voor inhoud 2"/>
          <p:cNvSpPr txBox="1">
            <a:spLocks noGrp="1"/>
          </p:cNvSpPr>
          <p:nvPr>
            <p:ph type="body" idx="1"/>
          </p:nvPr>
        </p:nvSpPr>
        <p:spPr>
          <a:xfrm>
            <a:off x="838200" y="1506070"/>
            <a:ext cx="10515600" cy="4670893"/>
          </a:xfrm>
          <a:prstGeom prst="rect">
            <a:avLst/>
          </a:prstGeom>
        </p:spPr>
        <p:txBody>
          <a:bodyPr/>
          <a:lstStyle/>
          <a:p>
            <a:pPr>
              <a:defRPr sz="2000"/>
            </a:pPr>
            <a:r>
              <a:rPr dirty="0"/>
              <a:t>De </a:t>
            </a:r>
            <a:r>
              <a:rPr dirty="0" err="1"/>
              <a:t>Prins</a:t>
            </a:r>
            <a:r>
              <a:rPr dirty="0"/>
              <a:t> </a:t>
            </a:r>
            <a:r>
              <a:rPr dirty="0" err="1"/>
              <a:t>Hendrikkade</a:t>
            </a:r>
            <a:r>
              <a:rPr dirty="0"/>
              <a:t>, die </a:t>
            </a:r>
            <a:r>
              <a:rPr lang="nl-NL" dirty="0"/>
              <a:t>tot voor kort</a:t>
            </a:r>
            <a:r>
              <a:rPr dirty="0"/>
              <a:t> </a:t>
            </a:r>
            <a:r>
              <a:rPr dirty="0" err="1"/>
              <a:t>één</a:t>
            </a:r>
            <a:r>
              <a:rPr dirty="0"/>
              <a:t> van </a:t>
            </a:r>
            <a:r>
              <a:rPr dirty="0" err="1"/>
              <a:t>Amsterdams</a:t>
            </a:r>
            <a:r>
              <a:rPr dirty="0"/>
              <a:t> </a:t>
            </a:r>
            <a:r>
              <a:rPr dirty="0" err="1"/>
              <a:t>drukste</a:t>
            </a:r>
            <a:r>
              <a:rPr dirty="0"/>
              <a:t>, </a:t>
            </a:r>
            <a:r>
              <a:rPr dirty="0" err="1"/>
              <a:t>meest</a:t>
            </a:r>
            <a:r>
              <a:rPr dirty="0"/>
              <a:t> </a:t>
            </a:r>
            <a:r>
              <a:rPr dirty="0" err="1"/>
              <a:t>vervuilde</a:t>
            </a:r>
            <a:r>
              <a:rPr dirty="0"/>
              <a:t> </a:t>
            </a:r>
            <a:r>
              <a:rPr dirty="0" err="1"/>
              <a:t>verkeersaders</a:t>
            </a:r>
            <a:r>
              <a:rPr dirty="0"/>
              <a:t> </a:t>
            </a:r>
            <a:r>
              <a:rPr lang="nl-NL" dirty="0" err="1"/>
              <a:t>wa</a:t>
            </a:r>
            <a:r>
              <a:rPr dirty="0"/>
              <a:t>s, </a:t>
            </a:r>
            <a:r>
              <a:rPr lang="nl-NL" dirty="0"/>
              <a:t>is</a:t>
            </a:r>
            <a:r>
              <a:rPr dirty="0"/>
              <a:t> </a:t>
            </a:r>
            <a:r>
              <a:rPr dirty="0" err="1"/>
              <a:t>een</a:t>
            </a:r>
            <a:r>
              <a:rPr dirty="0"/>
              <a:t> </a:t>
            </a:r>
            <a:r>
              <a:rPr dirty="0" err="1"/>
              <a:t>rustig</a:t>
            </a:r>
            <a:r>
              <a:rPr dirty="0"/>
              <a:t> </a:t>
            </a:r>
            <a:r>
              <a:rPr dirty="0" err="1"/>
              <a:t>straatje</a:t>
            </a:r>
            <a:r>
              <a:rPr lang="nl-NL" dirty="0"/>
              <a:t> geworden</a:t>
            </a:r>
            <a:r>
              <a:rPr dirty="0"/>
              <a:t> </a:t>
            </a:r>
            <a:r>
              <a:rPr dirty="0" err="1"/>
              <a:t>voor</a:t>
            </a:r>
            <a:r>
              <a:rPr dirty="0"/>
              <a:t> </a:t>
            </a:r>
            <a:r>
              <a:rPr dirty="0" err="1"/>
              <a:t>bestemmingsverkeer</a:t>
            </a:r>
            <a:r>
              <a:rPr dirty="0"/>
              <a:t>.</a:t>
            </a:r>
          </a:p>
          <a:p>
            <a:pPr>
              <a:defRPr sz="2000"/>
            </a:pPr>
            <a:r>
              <a:rPr dirty="0"/>
              <a:t>Het </a:t>
            </a:r>
            <a:r>
              <a:rPr dirty="0" err="1"/>
              <a:t>gebied</a:t>
            </a:r>
            <a:r>
              <a:rPr dirty="0"/>
              <a:t> </a:t>
            </a:r>
            <a:r>
              <a:rPr dirty="0" err="1"/>
              <a:t>tus</a:t>
            </a:r>
            <a:r>
              <a:rPr lang="nl-NL" dirty="0"/>
              <a:t>s</a:t>
            </a:r>
            <a:r>
              <a:rPr dirty="0" err="1"/>
              <a:t>en</a:t>
            </a:r>
            <a:r>
              <a:rPr dirty="0"/>
              <a:t> </a:t>
            </a:r>
            <a:r>
              <a:rPr dirty="0" err="1"/>
              <a:t>Schreierstoren</a:t>
            </a:r>
            <a:r>
              <a:rPr dirty="0"/>
              <a:t> </a:t>
            </a:r>
            <a:r>
              <a:rPr dirty="0" err="1"/>
              <a:t>en</a:t>
            </a:r>
            <a:r>
              <a:rPr dirty="0"/>
              <a:t> IJ-tunnel </a:t>
            </a:r>
            <a:r>
              <a:rPr lang="nl-NL" dirty="0"/>
              <a:t>is</a:t>
            </a:r>
            <a:r>
              <a:rPr dirty="0"/>
              <a:t> </a:t>
            </a:r>
            <a:r>
              <a:rPr dirty="0" err="1"/>
              <a:t>verkeersluw</a:t>
            </a:r>
            <a:endParaRPr dirty="0"/>
          </a:p>
          <a:p>
            <a:pPr>
              <a:defRPr sz="2000"/>
            </a:pPr>
            <a:r>
              <a:rPr dirty="0"/>
              <a:t>Nu: </a:t>
            </a:r>
            <a:r>
              <a:rPr dirty="0" err="1"/>
              <a:t>voetpad</a:t>
            </a:r>
            <a:r>
              <a:rPr dirty="0"/>
              <a:t>, </a:t>
            </a:r>
            <a:r>
              <a:rPr dirty="0" err="1"/>
              <a:t>ventweg</a:t>
            </a:r>
            <a:r>
              <a:rPr dirty="0"/>
              <a:t>, </a:t>
            </a:r>
            <a:r>
              <a:rPr dirty="0" err="1"/>
              <a:t>bomenrij</a:t>
            </a:r>
            <a:r>
              <a:rPr dirty="0"/>
              <a:t>, </a:t>
            </a:r>
            <a:r>
              <a:rPr dirty="0" err="1"/>
              <a:t>busbaan</a:t>
            </a:r>
            <a:r>
              <a:rPr dirty="0"/>
              <a:t>, 2x2 </a:t>
            </a:r>
            <a:r>
              <a:rPr dirty="0" err="1"/>
              <a:t>rijbanen</a:t>
            </a:r>
            <a:r>
              <a:rPr dirty="0"/>
              <a:t>, </a:t>
            </a:r>
            <a:r>
              <a:rPr dirty="0" err="1"/>
              <a:t>busbaan</a:t>
            </a:r>
            <a:r>
              <a:rPr dirty="0"/>
              <a:t>, </a:t>
            </a:r>
            <a:r>
              <a:rPr dirty="0" err="1"/>
              <a:t>schampstrook</a:t>
            </a:r>
            <a:r>
              <a:rPr dirty="0"/>
              <a:t>, </a:t>
            </a:r>
            <a:r>
              <a:rPr dirty="0" err="1"/>
              <a:t>fietspad</a:t>
            </a:r>
            <a:r>
              <a:rPr dirty="0"/>
              <a:t>, </a:t>
            </a:r>
            <a:r>
              <a:rPr dirty="0" err="1"/>
              <a:t>voetpad</a:t>
            </a:r>
            <a:r>
              <a:rPr dirty="0"/>
              <a:t>, </a:t>
            </a:r>
            <a:r>
              <a:rPr dirty="0" err="1"/>
              <a:t>kademuur</a:t>
            </a:r>
            <a:r>
              <a:rPr dirty="0"/>
              <a:t>, </a:t>
            </a:r>
            <a:r>
              <a:rPr dirty="0" err="1"/>
              <a:t>lage</a:t>
            </a:r>
            <a:r>
              <a:rPr dirty="0"/>
              <a:t> </a:t>
            </a:r>
            <a:r>
              <a:rPr dirty="0" err="1"/>
              <a:t>kade</a:t>
            </a:r>
            <a:r>
              <a:rPr dirty="0"/>
              <a:t>…..</a:t>
            </a:r>
          </a:p>
          <a:p>
            <a:pPr>
              <a:defRPr sz="2000"/>
            </a:pPr>
            <a:r>
              <a:rPr dirty="0"/>
              <a:t>Je </a:t>
            </a:r>
            <a:r>
              <a:rPr dirty="0" err="1"/>
              <a:t>hebt</a:t>
            </a:r>
            <a:r>
              <a:rPr dirty="0"/>
              <a:t> </a:t>
            </a:r>
            <a:r>
              <a:rPr dirty="0" err="1"/>
              <a:t>nog</a:t>
            </a:r>
            <a:r>
              <a:rPr dirty="0"/>
              <a:t> </a:t>
            </a:r>
            <a:r>
              <a:rPr dirty="0" err="1"/>
              <a:t>nodig</a:t>
            </a:r>
            <a:r>
              <a:rPr dirty="0"/>
              <a:t>: </a:t>
            </a:r>
            <a:r>
              <a:rPr dirty="0" err="1"/>
              <a:t>voetpad</a:t>
            </a:r>
            <a:r>
              <a:rPr dirty="0"/>
              <a:t>, 2x1 </a:t>
            </a:r>
            <a:r>
              <a:rPr dirty="0" err="1"/>
              <a:t>rijstrook</a:t>
            </a:r>
            <a:r>
              <a:rPr dirty="0"/>
              <a:t> </a:t>
            </a:r>
            <a:r>
              <a:rPr dirty="0" err="1"/>
              <a:t>en</a:t>
            </a:r>
            <a:r>
              <a:rPr dirty="0"/>
              <a:t> </a:t>
            </a:r>
            <a:r>
              <a:rPr dirty="0" err="1"/>
              <a:t>een</a:t>
            </a:r>
            <a:r>
              <a:rPr dirty="0"/>
              <a:t> </a:t>
            </a:r>
            <a:r>
              <a:rPr dirty="0" err="1"/>
              <a:t>fietspad</a:t>
            </a:r>
            <a:r>
              <a:rPr dirty="0"/>
              <a:t>.</a:t>
            </a:r>
          </a:p>
        </p:txBody>
      </p:sp>
      <p:pic>
        <p:nvPicPr>
          <p:cNvPr id="133" name="Tijdelijke aanduiding voor inhoud 3" descr="Tijdelijke aanduiding voor inhoud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6551" y="3924994"/>
            <a:ext cx="5529805" cy="2734709"/>
          </a:xfrm>
          <a:prstGeom prst="rect">
            <a:avLst/>
          </a:prstGeom>
          <a:ln w="12700">
            <a:miter lim="400000"/>
          </a:ln>
        </p:spPr>
      </p:pic>
      <p:sp>
        <p:nvSpPr>
          <p:cNvPr id="135" name="Rechthoek 5"/>
          <p:cNvSpPr/>
          <p:nvPr/>
        </p:nvSpPr>
        <p:spPr>
          <a:xfrm>
            <a:off x="8451273" y="3924994"/>
            <a:ext cx="1094510" cy="145057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2" name="Groep 1">
            <a:extLst>
              <a:ext uri="{FF2B5EF4-FFF2-40B4-BE49-F238E27FC236}">
                <a16:creationId xmlns:a16="http://schemas.microsoft.com/office/drawing/2014/main" id="{18C5EDB2-2ACA-1F42-8184-28AFBAADFAB4}"/>
              </a:ext>
            </a:extLst>
          </p:cNvPr>
          <p:cNvGrpSpPr/>
          <p:nvPr/>
        </p:nvGrpSpPr>
        <p:grpSpPr>
          <a:xfrm>
            <a:off x="1803019" y="3952790"/>
            <a:ext cx="1737742" cy="2734709"/>
            <a:chOff x="1803019" y="3952790"/>
            <a:chExt cx="1737742" cy="2734709"/>
          </a:xfrm>
        </p:grpSpPr>
        <p:pic>
          <p:nvPicPr>
            <p:cNvPr id="134" name="Afbeelding 4" descr="Afbeelding 4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67560" y="5217012"/>
              <a:ext cx="1473201" cy="52070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36" name="Tijdelijke aanduiding voor inhoud 3" descr="Tijdelijke aanduiding voor inhoud 3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803019" y="3952790"/>
              <a:ext cx="264541" cy="2734709"/>
            </a:xfrm>
            <a:prstGeom prst="rect">
              <a:avLst/>
            </a:prstGeom>
            <a:ln w="12700">
              <a:miter lim="400000"/>
            </a:ln>
          </p:spPr>
        </p:pic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" grpId="1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Titel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De kans:</a:t>
            </a:r>
          </a:p>
        </p:txBody>
      </p:sp>
      <p:sp>
        <p:nvSpPr>
          <p:cNvPr id="139" name="Tijdelijke aanduiding voor inhoud 2"/>
          <p:cNvSpPr txBox="1">
            <a:spLocks noGrp="1"/>
          </p:cNvSpPr>
          <p:nvPr>
            <p:ph type="body" idx="1"/>
          </p:nvPr>
        </p:nvSpPr>
        <p:spPr>
          <a:xfrm>
            <a:off x="838200" y="1811336"/>
            <a:ext cx="10515600" cy="4351339"/>
          </a:xfrm>
          <a:prstGeom prst="rect">
            <a:avLst/>
          </a:prstGeom>
        </p:spPr>
        <p:txBody>
          <a:bodyPr/>
          <a:lstStyle/>
          <a:p>
            <a:endParaRPr/>
          </a:p>
          <a:p>
            <a:r>
              <a:t>Schuif dat tegen de huizen, de zuidwand aan, en maak van de rest verblijfsgebied met hoge kwaliteit en groen…</a:t>
            </a:r>
          </a:p>
          <a:p>
            <a:endParaRPr/>
          </a:p>
          <a:p>
            <a:r>
              <a:t>Alle oevers van het Oosterdok zijn dan verkeersluw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kade.jpg" descr="kad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900" y="1479983"/>
            <a:ext cx="10744200" cy="5308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2" name="2.png" descr="2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3321" y="1179443"/>
            <a:ext cx="2280600" cy="336787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3" name="feecutout_tree_06-k-1-980x600.png" descr="feecutout_tree_06-k-1-980x600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9090" y="1325217"/>
            <a:ext cx="1545480" cy="3141466"/>
          </a:xfrm>
          <a:prstGeom prst="rect">
            <a:avLst/>
          </a:prstGeom>
          <a:ln w="12700">
            <a:miter lim="400000"/>
          </a:ln>
        </p:spPr>
      </p:pic>
      <p:pic>
        <p:nvPicPr>
          <p:cNvPr id="144" name="3.png" descr="3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0500" y="3646280"/>
            <a:ext cx="1641973" cy="901033"/>
          </a:xfrm>
          <a:prstGeom prst="rect">
            <a:avLst/>
          </a:prstGeom>
          <a:ln w="12700">
            <a:miter lim="400000"/>
          </a:ln>
        </p:spPr>
      </p:pic>
      <p:pic>
        <p:nvPicPr>
          <p:cNvPr id="145" name="dactylis_glomerata_1024.png" descr="dactylis_glomerata_1024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0801" y="2843190"/>
            <a:ext cx="814411" cy="162882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citronella.png" descr="citronella.pn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2778" y="3244955"/>
            <a:ext cx="1257373" cy="15717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Ground_Cover_(Zeta-Designs).png" descr="Ground_Cover_(Zeta-Designs).pn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9107" y="3437054"/>
            <a:ext cx="1433715" cy="1433716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lav.png" descr="lav.png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2191" y="3610148"/>
            <a:ext cx="1261654" cy="831722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Ground_Cover_(Zeta-Designs).png" descr="Ground_Cover_(Zeta-Designs).png">
            <a:extLst>
              <a:ext uri="{FF2B5EF4-FFF2-40B4-BE49-F238E27FC236}">
                <a16:creationId xmlns:a16="http://schemas.microsoft.com/office/drawing/2014/main" id="{D94B7CFB-46FE-B944-B66F-954DFF8354A8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466" y="4108173"/>
            <a:ext cx="1076484" cy="1076485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lav.png" descr="lav.png">
            <a:extLst>
              <a:ext uri="{FF2B5EF4-FFF2-40B4-BE49-F238E27FC236}">
                <a16:creationId xmlns:a16="http://schemas.microsoft.com/office/drawing/2014/main" id="{CA1F2E4B-77B8-4A49-9EB3-FBDD8A9B97AB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1368" y="4211390"/>
            <a:ext cx="1043187" cy="6877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Titel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Het Oosterdokspark</a:t>
            </a:r>
          </a:p>
        </p:txBody>
      </p:sp>
      <p:sp>
        <p:nvSpPr>
          <p:cNvPr id="151" name="Tijdelijke aanduiding voor inhoud 2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434013" cy="4351338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72000"/>
              </a:lnSpc>
              <a:defRPr sz="2500"/>
            </a:pPr>
            <a:r>
              <a:t>Een stadspark dat zich vanaf het CS uitstrekt tot en met het Marineterrein</a:t>
            </a:r>
          </a:p>
          <a:p>
            <a:pPr>
              <a:lnSpc>
                <a:spcPct val="72000"/>
              </a:lnSpc>
              <a:defRPr sz="2500"/>
            </a:pPr>
            <a:r>
              <a:t>Met vrije oevers en zichtlijnen aan alle kanten</a:t>
            </a:r>
          </a:p>
          <a:p>
            <a:pPr>
              <a:lnSpc>
                <a:spcPct val="72000"/>
              </a:lnSpc>
              <a:defRPr sz="2500"/>
            </a:pPr>
            <a:r>
              <a:t>Met behoud van –en respect voor- de huidige functies: wonen, werken en doorkruisen.</a:t>
            </a:r>
          </a:p>
          <a:p>
            <a:pPr>
              <a:lnSpc>
                <a:spcPct val="72000"/>
              </a:lnSpc>
              <a:defRPr sz="2500"/>
            </a:pPr>
            <a:r>
              <a:t>Waar nog wel wat verkeer door heen komt</a:t>
            </a:r>
          </a:p>
          <a:p>
            <a:pPr>
              <a:lnSpc>
                <a:spcPct val="72000"/>
              </a:lnSpc>
              <a:defRPr sz="2500"/>
            </a:pPr>
            <a:r>
              <a:t>maar met een accentverschuiving naar kalmte, kunst, schoonheid, flaneren en recreëren</a:t>
            </a:r>
          </a:p>
        </p:txBody>
      </p:sp>
      <p:pic>
        <p:nvPicPr>
          <p:cNvPr id="152" name="Afbeelding 3" descr="Afbeelding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9254" y="1796083"/>
            <a:ext cx="5935747" cy="470494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2" grpId="1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Titel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Effecten:</a:t>
            </a:r>
          </a:p>
        </p:txBody>
      </p:sp>
      <p:sp>
        <p:nvSpPr>
          <p:cNvPr id="155" name="Tijdelijke aanduiding voor inhoud 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Er ontstaat een park ter grootte van –bijna- het Vondelpark</a:t>
            </a:r>
          </a:p>
        </p:txBody>
      </p:sp>
      <p:pic>
        <p:nvPicPr>
          <p:cNvPr id="156" name="Picture 2" descr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2414587"/>
            <a:ext cx="12382500" cy="67103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Office-thema">
  <a:themeElements>
    <a:clrScheme name="Office-thema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-thema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-them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-thema">
  <a:themeElements>
    <a:clrScheme name="Office-thema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-thema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-them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681</TotalTime>
  <Words>660</Words>
  <Application>Microsoft Macintosh PowerPoint</Application>
  <PresentationFormat>Breedbeeld</PresentationFormat>
  <Paragraphs>72</Paragraphs>
  <Slides>23</Slides>
  <Notes>1</Notes>
  <HiddenSlides>2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Office-thema</vt:lpstr>
      <vt:lpstr>Oosterdokspark</vt:lpstr>
      <vt:lpstr>Sinds 2017…</vt:lpstr>
      <vt:lpstr>Kort daarna…</vt:lpstr>
      <vt:lpstr>En in 2023…</vt:lpstr>
      <vt:lpstr>Kortom…</vt:lpstr>
      <vt:lpstr>De kans:</vt:lpstr>
      <vt:lpstr>PowerPoint-presentatie</vt:lpstr>
      <vt:lpstr>Het Oosterdokspark</vt:lpstr>
      <vt:lpstr>Effecten:</vt:lpstr>
      <vt:lpstr>PowerPoint-presentatie</vt:lpstr>
      <vt:lpstr>PowerPoint-presentatie</vt:lpstr>
      <vt:lpstr>PowerPoint-presentatie</vt:lpstr>
      <vt:lpstr>Groene Stad:</vt:lpstr>
      <vt:lpstr>PowerPoint-presentatie</vt:lpstr>
      <vt:lpstr>…. Er is al heel veel (in voorbereiding)</vt:lpstr>
      <vt:lpstr>De toevoeging</vt:lpstr>
      <vt:lpstr>PowerPoint-presentatie</vt:lpstr>
      <vt:lpstr>PowerPoint-presentatie</vt:lpstr>
      <vt:lpstr>PowerPoint-presentatie</vt:lpstr>
      <vt:lpstr>PowerPoint-presentatie</vt:lpstr>
      <vt:lpstr>Colofon: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Oosterdokspark</dc:title>
  <cp:lastModifiedBy>felix guttmann</cp:lastModifiedBy>
  <cp:revision>11</cp:revision>
  <dcterms:modified xsi:type="dcterms:W3CDTF">2024-12-05T13:21:16Z</dcterms:modified>
</cp:coreProperties>
</file>