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9" r:id="rId15"/>
    <p:sldId id="269" r:id="rId16"/>
    <p:sldId id="270" r:id="rId17"/>
    <p:sldId id="271" r:id="rId18"/>
    <p:sldId id="277" r:id="rId19"/>
    <p:sldId id="276" r:id="rId20"/>
    <p:sldId id="278" r:id="rId21"/>
    <p:sldId id="273" r:id="rId22"/>
    <p:sldId id="274" r:id="rId23"/>
    <p:sldId id="275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10"/>
    <p:restoredTop sz="94720"/>
  </p:normalViewPr>
  <p:slideViewPr>
    <p:cSldViewPr snapToGrid="0" snapToObjects="1">
      <p:cViewPr varScale="1">
        <p:scale>
          <a:sx n="215" d="100"/>
          <a:sy n="215" d="100"/>
        </p:scale>
        <p:origin x="1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245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93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ks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83" name="Tijdelijke aanduiding voor afbeelding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Oosterdokspark</a:t>
            </a:r>
          </a:p>
        </p:txBody>
      </p:sp>
      <p:sp>
        <p:nvSpPr>
          <p:cNvPr id="113" name="Ond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t>Het cadeau voor Amsterdam 750</a:t>
            </a:r>
          </a:p>
        </p:txBody>
      </p:sp>
      <p:sp>
        <p:nvSpPr>
          <p:cNvPr id="114" name="Tekstvak 3"/>
          <p:cNvSpPr txBox="1"/>
          <p:nvPr/>
        </p:nvSpPr>
        <p:spPr>
          <a:xfrm>
            <a:off x="9179859" y="5558118"/>
            <a:ext cx="240197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Make no small plans….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vondelpark-kaart_def2-1.gif" descr="vondelpark-kaart_def2-1.gif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985" y="-43133"/>
            <a:ext cx="13264069" cy="6944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t>De ’natuurlijke loop’ naar Oost, Plantagebuurt, Artis en Oostelijke Eilanden wordt ontsloten</a:t>
            </a:r>
          </a:p>
          <a:p>
            <a:pPr>
              <a:lnSpc>
                <a:spcPct val="81000"/>
              </a:lnSpc>
            </a:pPr>
            <a:r>
              <a:t>Vanaf Nieuwmarkt interessante nieuwe wandeling via Buiten Bantammerstraat naar het park</a:t>
            </a:r>
          </a:p>
          <a:p>
            <a:pPr>
              <a:lnSpc>
                <a:spcPct val="81000"/>
              </a:lnSpc>
            </a:pPr>
            <a:r>
              <a:t>De binnenstad wordt ontlast</a:t>
            </a:r>
          </a:p>
          <a:p>
            <a:pPr>
              <a:lnSpc>
                <a:spcPct val="81000"/>
              </a:lnSpc>
            </a:pPr>
            <a:r>
              <a:t>De luchtkwaliteit krijgt een geweldige impuls</a:t>
            </a:r>
          </a:p>
          <a:p>
            <a:pPr>
              <a:lnSpc>
                <a:spcPct val="81000"/>
              </a:lnSpc>
            </a:pPr>
            <a:r>
              <a:t>Het gevoel van drukte vermindert door verdubbeling van het verblijfsgebied in de directe omgeving van het CS</a:t>
            </a:r>
          </a:p>
          <a:p>
            <a:pPr>
              <a:lnSpc>
                <a:spcPct val="81000"/>
              </a:lnSpc>
            </a:pPr>
            <a:r>
              <a:t>Omwonenden en werkenden ervaren een verbetering van de verblijfskwaliteit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roen gebieds.jpg" descr="groen gebied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18" y="-1"/>
            <a:ext cx="1235163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Groene Stad:</a:t>
            </a:r>
          </a:p>
        </p:txBody>
      </p:sp>
      <p:sp>
        <p:nvSpPr>
          <p:cNvPr id="163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zijn</a:t>
            </a:r>
            <a:r>
              <a:rPr dirty="0"/>
              <a:t> diverse </a:t>
            </a:r>
            <a:r>
              <a:rPr dirty="0" err="1"/>
              <a:t>groene</a:t>
            </a:r>
            <a:r>
              <a:rPr dirty="0"/>
              <a:t> </a:t>
            </a:r>
            <a:r>
              <a:rPr dirty="0" err="1"/>
              <a:t>linten</a:t>
            </a:r>
            <a:r>
              <a:rPr dirty="0"/>
              <a:t> </a:t>
            </a:r>
            <a:r>
              <a:rPr dirty="0" err="1"/>
              <a:t>mogelijk</a:t>
            </a:r>
            <a:r>
              <a:rPr dirty="0"/>
              <a:t>:</a:t>
            </a:r>
          </a:p>
          <a:p>
            <a:r>
              <a:rPr dirty="0"/>
              <a:t>Via </a:t>
            </a:r>
            <a:r>
              <a:rPr dirty="0" err="1"/>
              <a:t>Wertheimpark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Artis</a:t>
            </a:r>
            <a:r>
              <a:rPr dirty="0"/>
              <a:t> tot </a:t>
            </a:r>
            <a:r>
              <a:rPr dirty="0" err="1"/>
              <a:t>aan</a:t>
            </a:r>
            <a:r>
              <a:rPr dirty="0"/>
              <a:t> het </a:t>
            </a:r>
            <a:r>
              <a:rPr dirty="0" err="1"/>
              <a:t>Oosterpark</a:t>
            </a:r>
            <a:r>
              <a:rPr dirty="0"/>
              <a:t>, de </a:t>
            </a:r>
            <a:r>
              <a:rPr dirty="0" err="1"/>
              <a:t>groene</a:t>
            </a:r>
            <a:r>
              <a:rPr dirty="0"/>
              <a:t> Knowledge Mile, de </a:t>
            </a:r>
            <a:r>
              <a:rPr dirty="0" err="1"/>
              <a:t>Ringvaart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Park </a:t>
            </a:r>
            <a:r>
              <a:rPr dirty="0" err="1"/>
              <a:t>Frankendael</a:t>
            </a:r>
            <a:r>
              <a:rPr dirty="0"/>
              <a:t>…</a:t>
            </a:r>
          </a:p>
          <a:p>
            <a:r>
              <a:rPr dirty="0"/>
              <a:t>Via Amstel-</a:t>
            </a:r>
            <a:r>
              <a:rPr dirty="0" err="1"/>
              <a:t>IJpark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de </a:t>
            </a:r>
            <a:r>
              <a:rPr dirty="0" err="1"/>
              <a:t>Hoftuin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de Amstel</a:t>
            </a:r>
            <a:r>
              <a:rPr lang="nl-NL" dirty="0"/>
              <a:t> </a:t>
            </a:r>
            <a:r>
              <a:rPr lang="nl-NL" sz="1400" dirty="0"/>
              <a:t>(http://</a:t>
            </a:r>
            <a:r>
              <a:rPr lang="nl-NL" sz="1400" dirty="0" err="1"/>
              <a:t>www.amstel-ijpark.amsterdam</a:t>
            </a:r>
            <a:r>
              <a:rPr lang="nl-NL" sz="1400" dirty="0"/>
              <a:t>)</a:t>
            </a:r>
            <a:endParaRPr sz="1400" dirty="0"/>
          </a:p>
          <a:p>
            <a:r>
              <a:rPr dirty="0"/>
              <a:t>Via de </a:t>
            </a:r>
            <a:r>
              <a:rPr dirty="0" err="1"/>
              <a:t>Nieuwe</a:t>
            </a:r>
            <a:r>
              <a:rPr dirty="0"/>
              <a:t> </a:t>
            </a:r>
            <a:r>
              <a:rPr dirty="0" err="1"/>
              <a:t>Vaart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Oost</a:t>
            </a:r>
          </a:p>
          <a:p>
            <a:r>
              <a:rPr dirty="0"/>
              <a:t>Via de Piet </a:t>
            </a:r>
            <a:r>
              <a:rPr dirty="0" err="1"/>
              <a:t>Heinkade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het </a:t>
            </a:r>
            <a:r>
              <a:rPr dirty="0" err="1"/>
              <a:t>nieuwe</a:t>
            </a:r>
            <a:r>
              <a:rPr dirty="0"/>
              <a:t> kop Java-park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24F2659-8417-6143-96ED-BE1EDBDE1576}"/>
              </a:ext>
            </a:extLst>
          </p:cNvPr>
          <p:cNvGrpSpPr/>
          <p:nvPr/>
        </p:nvGrpSpPr>
        <p:grpSpPr>
          <a:xfrm>
            <a:off x="936885" y="0"/>
            <a:ext cx="10303558" cy="7307706"/>
            <a:chOff x="936885" y="0"/>
            <a:chExt cx="10303558" cy="7307706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3B7C589D-B23A-6D47-8793-A35B0EDC9F21}"/>
                </a:ext>
              </a:extLst>
            </p:cNvPr>
            <p:cNvGrpSpPr/>
            <p:nvPr/>
          </p:nvGrpSpPr>
          <p:grpSpPr>
            <a:xfrm>
              <a:off x="936885" y="0"/>
              <a:ext cx="10303558" cy="7307706"/>
              <a:chOff x="856619" y="1948722"/>
              <a:chExt cx="10223930" cy="6858000"/>
            </a:xfrm>
          </p:grpSpPr>
          <p:pic>
            <p:nvPicPr>
              <p:cNvPr id="2" name="Afbeelding 1">
                <a:extLst>
                  <a:ext uri="{FF2B5EF4-FFF2-40B4-BE49-F238E27FC236}">
                    <a16:creationId xmlns:a16="http://schemas.microsoft.com/office/drawing/2014/main" id="{CA2EE8E4-CAE2-8549-9078-ECF5B2865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6619" y="1948722"/>
                <a:ext cx="10223930" cy="6858000"/>
              </a:xfrm>
              <a:prstGeom prst="rect">
                <a:avLst/>
              </a:prstGeom>
            </p:spPr>
          </p:pic>
          <p:pic>
            <p:nvPicPr>
              <p:cNvPr id="165" name="groen gebieds.jpg" descr="groen gebieds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89751" y="2444593"/>
                <a:ext cx="2603162" cy="144535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cxnSp>
          <p:nvCxnSpPr>
            <p:cNvPr id="5" name="Rechte verbindingslijn met pijl 4">
              <a:extLst>
                <a:ext uri="{FF2B5EF4-FFF2-40B4-BE49-F238E27FC236}">
                  <a16:creationId xmlns:a16="http://schemas.microsoft.com/office/drawing/2014/main" id="{9E780B05-7398-8347-ADF7-680D372D9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9976" y="1225296"/>
              <a:ext cx="530352" cy="347472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21A54C90-590C-8F4B-8475-333C6704FB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2232" y="528387"/>
              <a:ext cx="621793" cy="258980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8DD3AFAC-2C87-4047-9087-5F22303394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7829" y="2214824"/>
              <a:ext cx="203309" cy="210942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7E4AC69C-49F7-9A44-B7E1-B35E6D530A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6832" y="338339"/>
              <a:ext cx="262581" cy="576061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Rechte verbindingslijn met pijl 18">
              <a:extLst>
                <a:ext uri="{FF2B5EF4-FFF2-40B4-BE49-F238E27FC236}">
                  <a16:creationId xmlns:a16="http://schemas.microsoft.com/office/drawing/2014/main" id="{48B34688-CB26-B949-90E5-EFE03D43F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7085" y="1029838"/>
              <a:ext cx="621793" cy="258980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EB40E840-BADF-6343-9720-9E2A67999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7828" y="1732788"/>
              <a:ext cx="328293" cy="525779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567F3FB8-E3D8-5444-9757-FC7D315CA1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32330" y="1953405"/>
              <a:ext cx="541065" cy="333590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E8BACC62-084A-E049-91A5-67FA81B7D5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7548" y="1534245"/>
              <a:ext cx="541065" cy="333590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21ADB90F-CE37-E841-8C4A-3D264C928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4885" y="1559052"/>
              <a:ext cx="481869" cy="408883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Rechte verbindingslijn met pijl 39">
              <a:extLst>
                <a:ext uri="{FF2B5EF4-FFF2-40B4-BE49-F238E27FC236}">
                  <a16:creationId xmlns:a16="http://schemas.microsoft.com/office/drawing/2014/main" id="{97D1D06C-02A5-3449-8010-14585A8AA3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8666" y="2722561"/>
              <a:ext cx="1229414" cy="778691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Rechte verbindingslijn met pijl 41">
              <a:extLst>
                <a:ext uri="{FF2B5EF4-FFF2-40B4-BE49-F238E27FC236}">
                  <a16:creationId xmlns:a16="http://schemas.microsoft.com/office/drawing/2014/main" id="{87A2F3A6-89C3-DF40-9D95-2244A97997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7828" y="2425766"/>
              <a:ext cx="203311" cy="296795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Rechte verbindingslijn met pijl 43">
              <a:extLst>
                <a:ext uri="{FF2B5EF4-FFF2-40B4-BE49-F238E27FC236}">
                  <a16:creationId xmlns:a16="http://schemas.microsoft.com/office/drawing/2014/main" id="{EB88F7A2-1EE6-3743-990C-5FED819A9C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8081" y="3501253"/>
              <a:ext cx="481782" cy="759183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Rechte verbindingslijn met pijl 46">
              <a:extLst>
                <a:ext uri="{FF2B5EF4-FFF2-40B4-BE49-F238E27FC236}">
                  <a16:creationId xmlns:a16="http://schemas.microsoft.com/office/drawing/2014/main" id="{D35227C1-D17F-9C47-9C4E-DF73D3A467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6688" y="4260437"/>
              <a:ext cx="1923175" cy="663667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Rechte verbindingslijn met pijl 48">
              <a:extLst>
                <a:ext uri="{FF2B5EF4-FFF2-40B4-BE49-F238E27FC236}">
                  <a16:creationId xmlns:a16="http://schemas.microsoft.com/office/drawing/2014/main" id="{C9821810-9E16-4141-ADD4-1197F6EC81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0643" y="4770741"/>
              <a:ext cx="628023" cy="172008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Rechte verbindingslijn met pijl 51">
              <a:extLst>
                <a:ext uri="{FF2B5EF4-FFF2-40B4-BE49-F238E27FC236}">
                  <a16:creationId xmlns:a16="http://schemas.microsoft.com/office/drawing/2014/main" id="{6A0C6756-EDF7-3248-A931-47F7B0A8F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6235" y="5230185"/>
              <a:ext cx="1606774" cy="1260637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Rechte verbindingslijn met pijl 53">
              <a:extLst>
                <a:ext uri="{FF2B5EF4-FFF2-40B4-BE49-F238E27FC236}">
                  <a16:creationId xmlns:a16="http://schemas.microsoft.com/office/drawing/2014/main" id="{83CC1663-486C-D647-A1EF-117CA4017ACE}"/>
                </a:ext>
              </a:extLst>
            </p:cNvPr>
            <p:cNvCxnSpPr>
              <a:cxnSpLocks/>
            </p:cNvCxnSpPr>
            <p:nvPr/>
          </p:nvCxnSpPr>
          <p:spPr>
            <a:xfrm>
              <a:off x="6874582" y="5893853"/>
              <a:ext cx="599644" cy="70573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Rechte verbindingslijn met pijl 56">
              <a:extLst>
                <a:ext uri="{FF2B5EF4-FFF2-40B4-BE49-F238E27FC236}">
                  <a16:creationId xmlns:a16="http://schemas.microsoft.com/office/drawing/2014/main" id="{61F01E20-0BF9-C24B-AD07-49BCB0BD75F6}"/>
                </a:ext>
              </a:extLst>
            </p:cNvPr>
            <p:cNvCxnSpPr>
              <a:cxnSpLocks/>
            </p:cNvCxnSpPr>
            <p:nvPr/>
          </p:nvCxnSpPr>
          <p:spPr>
            <a:xfrm>
              <a:off x="5036688" y="4914479"/>
              <a:ext cx="790835" cy="1780066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Rechte verbindingslijn met pijl 69">
              <a:extLst>
                <a:ext uri="{FF2B5EF4-FFF2-40B4-BE49-F238E27FC236}">
                  <a16:creationId xmlns:a16="http://schemas.microsoft.com/office/drawing/2014/main" id="{DCB633D0-779B-6340-8CA9-CAA39CF20003}"/>
                </a:ext>
              </a:extLst>
            </p:cNvPr>
            <p:cNvCxnSpPr>
              <a:cxnSpLocks/>
            </p:cNvCxnSpPr>
            <p:nvPr/>
          </p:nvCxnSpPr>
          <p:spPr>
            <a:xfrm>
              <a:off x="6424489" y="338338"/>
              <a:ext cx="494924" cy="1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Rechte verbindingslijn met pijl 73">
              <a:extLst>
                <a:ext uri="{FF2B5EF4-FFF2-40B4-BE49-F238E27FC236}">
                  <a16:creationId xmlns:a16="http://schemas.microsoft.com/office/drawing/2014/main" id="{63C35D2D-EEC9-6840-A76D-57FAD1A0ED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8080" y="2294676"/>
              <a:ext cx="775529" cy="465342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Rechte verbindingslijn met pijl 78">
              <a:extLst>
                <a:ext uri="{FF2B5EF4-FFF2-40B4-BE49-F238E27FC236}">
                  <a16:creationId xmlns:a16="http://schemas.microsoft.com/office/drawing/2014/main" id="{D6F02507-65DE-CF49-BC8B-BFB16C2BF5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452" y="5893853"/>
              <a:ext cx="772690" cy="705731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Rechte verbindingslijn met pijl 81">
              <a:extLst>
                <a:ext uri="{FF2B5EF4-FFF2-40B4-BE49-F238E27FC236}">
                  <a16:creationId xmlns:a16="http://schemas.microsoft.com/office/drawing/2014/main" id="{0BDC3A3C-A6E9-2A4A-A377-D7B125E6E17D}"/>
                </a:ext>
              </a:extLst>
            </p:cNvPr>
            <p:cNvCxnSpPr>
              <a:cxnSpLocks/>
            </p:cNvCxnSpPr>
            <p:nvPr/>
          </p:nvCxnSpPr>
          <p:spPr>
            <a:xfrm>
              <a:off x="8234689" y="5893853"/>
              <a:ext cx="1015328" cy="1169556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Rechte verbindingslijn met pijl 83">
              <a:extLst>
                <a:ext uri="{FF2B5EF4-FFF2-40B4-BE49-F238E27FC236}">
                  <a16:creationId xmlns:a16="http://schemas.microsoft.com/office/drawing/2014/main" id="{846B752D-CE7B-8F44-BE57-E0CC89B1D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564" y="6357678"/>
              <a:ext cx="772690" cy="705731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Rechte verbindingslijn met pijl 86">
              <a:extLst>
                <a:ext uri="{FF2B5EF4-FFF2-40B4-BE49-F238E27FC236}">
                  <a16:creationId xmlns:a16="http://schemas.microsoft.com/office/drawing/2014/main" id="{DC8BE721-3503-474F-9BCD-EF42436F9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7085" y="2760019"/>
              <a:ext cx="723448" cy="741233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Rechte verbindingslijn met pijl 88">
              <a:extLst>
                <a:ext uri="{FF2B5EF4-FFF2-40B4-BE49-F238E27FC236}">
                  <a16:creationId xmlns:a16="http://schemas.microsoft.com/office/drawing/2014/main" id="{BF33336D-746E-264D-9BF2-4F640AAB3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2684" y="6489719"/>
              <a:ext cx="286682" cy="244855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Rechte verbindingslijn met pijl 91">
              <a:extLst>
                <a:ext uri="{FF2B5EF4-FFF2-40B4-BE49-F238E27FC236}">
                  <a16:creationId xmlns:a16="http://schemas.microsoft.com/office/drawing/2014/main" id="{D4E1D615-660E-A344-ADBA-FCE9AB33C7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2668" y="4770741"/>
              <a:ext cx="1298241" cy="134264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Rechte verbindingslijn met pijl 96">
              <a:extLst>
                <a:ext uri="{FF2B5EF4-FFF2-40B4-BE49-F238E27FC236}">
                  <a16:creationId xmlns:a16="http://schemas.microsoft.com/office/drawing/2014/main" id="{3542D969-8CCD-9C41-A89C-73F61D6183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3711" y="4660977"/>
              <a:ext cx="1480691" cy="606982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Rechte verbindingslijn met pijl 98">
              <a:extLst>
                <a:ext uri="{FF2B5EF4-FFF2-40B4-BE49-F238E27FC236}">
                  <a16:creationId xmlns:a16="http://schemas.microsoft.com/office/drawing/2014/main" id="{528D4B78-FA62-D64A-83FA-4A39B2016D3F}"/>
                </a:ext>
              </a:extLst>
            </p:cNvPr>
            <p:cNvCxnSpPr>
              <a:cxnSpLocks/>
            </p:cNvCxnSpPr>
            <p:nvPr/>
          </p:nvCxnSpPr>
          <p:spPr>
            <a:xfrm>
              <a:off x="9114402" y="4686088"/>
              <a:ext cx="496507" cy="84653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Rechte verbindingslijn met pijl 101">
              <a:extLst>
                <a:ext uri="{FF2B5EF4-FFF2-40B4-BE49-F238E27FC236}">
                  <a16:creationId xmlns:a16="http://schemas.microsoft.com/office/drawing/2014/main" id="{7CA11A9A-B4FB-A44C-8777-1D88F10EA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447" y="2760018"/>
              <a:ext cx="395807" cy="2022709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Rechte verbindingslijn met pijl 103">
              <a:extLst>
                <a:ext uri="{FF2B5EF4-FFF2-40B4-BE49-F238E27FC236}">
                  <a16:creationId xmlns:a16="http://schemas.microsoft.com/office/drawing/2014/main" id="{AA49B7AC-154E-EF4C-97BC-8D0BAD5AA14B}"/>
                </a:ext>
              </a:extLst>
            </p:cNvPr>
            <p:cNvCxnSpPr>
              <a:cxnSpLocks/>
            </p:cNvCxnSpPr>
            <p:nvPr/>
          </p:nvCxnSpPr>
          <p:spPr>
            <a:xfrm>
              <a:off x="7253609" y="2774760"/>
              <a:ext cx="2752269" cy="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85893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…. Er is al heel veel (in voorbereiding)</a:t>
            </a:r>
          </a:p>
        </p:txBody>
      </p:sp>
      <p:sp>
        <p:nvSpPr>
          <p:cNvPr id="168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1900"/>
            </a:pPr>
            <a:r>
              <a:t>Dit idee lijkt te passen in de stedelijke visie van de planologen, en versterkt deze</a:t>
            </a:r>
          </a:p>
          <a:p>
            <a:pPr>
              <a:lnSpc>
                <a:spcPct val="72000"/>
              </a:lnSpc>
              <a:defRPr sz="1900"/>
            </a:pPr>
            <a:r>
              <a:t>ODE eiland is bijna af</a:t>
            </a:r>
          </a:p>
          <a:p>
            <a:pPr>
              <a:lnSpc>
                <a:spcPct val="72000"/>
              </a:lnSpc>
              <a:defRPr sz="1900"/>
            </a:pPr>
            <a:r>
              <a:t>Directe stakeholders werken al samen in ‘Expeditie Oosterdok’</a:t>
            </a:r>
          </a:p>
          <a:p>
            <a:pPr>
              <a:lnSpc>
                <a:spcPct val="72000"/>
              </a:lnSpc>
              <a:defRPr sz="1900"/>
            </a:pPr>
            <a:r>
              <a:t>Prins Hendrikkade west krijgt al een upgrade</a:t>
            </a:r>
          </a:p>
          <a:p>
            <a:pPr>
              <a:lnSpc>
                <a:spcPct val="72000"/>
              </a:lnSpc>
              <a:defRPr sz="1900"/>
            </a:pPr>
            <a:r>
              <a:t>Het Marineterrein is onverwacht aan de Amsterdamse openbare ruimte toegevoegd en het principebesluit over de toekomstige inrichting is al genomen</a:t>
            </a:r>
          </a:p>
          <a:p>
            <a:pPr>
              <a:lnSpc>
                <a:spcPct val="72000"/>
              </a:lnSpc>
              <a:defRPr sz="1900"/>
            </a:pPr>
            <a:r>
              <a:t>De Jetty ligt er al</a:t>
            </a:r>
          </a:p>
          <a:p>
            <a:pPr>
              <a:lnSpc>
                <a:spcPct val="72000"/>
              </a:lnSpc>
              <a:defRPr sz="1900"/>
            </a:pPr>
            <a:r>
              <a:t>De Oosterdoksdam en-parkeerterrein zijn al verwijderd</a:t>
            </a:r>
          </a:p>
          <a:p>
            <a:pPr>
              <a:lnSpc>
                <a:spcPct val="72000"/>
              </a:lnSpc>
              <a:defRPr sz="1900"/>
            </a:pPr>
            <a:r>
              <a:t>Het prachtige water is er al…. </a:t>
            </a:r>
          </a:p>
          <a:p>
            <a:pPr>
              <a:lnSpc>
                <a:spcPct val="72000"/>
              </a:lnSpc>
              <a:defRPr sz="1900"/>
            </a:pPr>
            <a:r>
              <a:t>Er zijn al diverse schetsen gemaakt om het verblijfsgebied te verbeteren, oa workshop ARCAM</a:t>
            </a:r>
          </a:p>
          <a:p>
            <a:pPr>
              <a:lnSpc>
                <a:spcPct val="72000"/>
              </a:lnSpc>
              <a:defRPr sz="1900"/>
            </a:pPr>
            <a:endParaRPr/>
          </a:p>
          <a:p>
            <a:pPr>
              <a:lnSpc>
                <a:spcPct val="72000"/>
              </a:lnSpc>
              <a:defRPr sz="1900"/>
            </a:pPr>
            <a:r>
              <a:t>Je kunt eenvoudig beginnen, zonder dat het veel hoeft te kosten; in de 2</a:t>
            </a:r>
            <a:r>
              <a:rPr baseline="30000"/>
              <a:t>e</a:t>
            </a:r>
            <a:r>
              <a:t> fase kun je het zo kostbaar maken als je wilt…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 toevoeging</a:t>
            </a:r>
          </a:p>
        </p:txBody>
      </p:sp>
      <p:sp>
        <p:nvSpPr>
          <p:cNvPr id="171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510929"/>
            <a:ext cx="10515600" cy="43513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81000"/>
              </a:lnSpc>
              <a:defRPr sz="2300"/>
            </a:pPr>
            <a:r>
              <a:rPr b="1" dirty="0" err="1"/>
              <a:t>Integrale</a:t>
            </a:r>
            <a:r>
              <a:rPr b="1" dirty="0"/>
              <a:t> </a:t>
            </a:r>
            <a:r>
              <a:rPr b="1" dirty="0" err="1"/>
              <a:t>aanpak</a:t>
            </a:r>
            <a:r>
              <a:rPr b="1" dirty="0"/>
              <a:t> </a:t>
            </a:r>
            <a:r>
              <a:rPr dirty="0"/>
              <a:t>van het hele </a:t>
            </a:r>
            <a:r>
              <a:rPr dirty="0" err="1"/>
              <a:t>gebied</a:t>
            </a:r>
            <a:r>
              <a:rPr dirty="0"/>
              <a:t> tot </a:t>
            </a:r>
            <a:r>
              <a:rPr dirty="0" err="1"/>
              <a:t>aan</a:t>
            </a:r>
            <a:r>
              <a:rPr dirty="0"/>
              <a:t> de </a:t>
            </a:r>
            <a:r>
              <a:rPr dirty="0" err="1"/>
              <a:t>Kattenburgerstraat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/>
              <a:t>door </a:t>
            </a:r>
            <a:r>
              <a:rPr b="1" dirty="0" err="1"/>
              <a:t>nieuwe</a:t>
            </a:r>
            <a:r>
              <a:rPr b="1" dirty="0"/>
              <a:t> </a:t>
            </a:r>
            <a:r>
              <a:rPr b="1" dirty="0" err="1"/>
              <a:t>benadering</a:t>
            </a:r>
            <a:r>
              <a:rPr b="1" dirty="0"/>
              <a:t>/</a:t>
            </a:r>
            <a:r>
              <a:rPr b="1" dirty="0" err="1"/>
              <a:t>benaming</a:t>
            </a:r>
            <a:r>
              <a:rPr b="1" dirty="0"/>
              <a:t> </a:t>
            </a:r>
            <a:r>
              <a:rPr b="1" dirty="0" err="1"/>
              <a:t>kantelt</a:t>
            </a:r>
            <a:r>
              <a:rPr b="1" dirty="0"/>
              <a:t> het accent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ontstaat</a:t>
            </a:r>
            <a:r>
              <a:rPr dirty="0"/>
              <a:t> </a:t>
            </a:r>
            <a:r>
              <a:rPr dirty="0" err="1"/>
              <a:t>grotere</a:t>
            </a:r>
            <a:r>
              <a:rPr dirty="0"/>
              <a:t> </a:t>
            </a:r>
            <a:r>
              <a:rPr dirty="0" err="1"/>
              <a:t>waardering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 </a:t>
            </a:r>
            <a:r>
              <a:rPr dirty="0" err="1"/>
              <a:t>verblijfs</a:t>
            </a:r>
            <a:r>
              <a:rPr dirty="0"/>
              <a:t>-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wandelgebied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groenelementen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Kunstroute</a:t>
            </a:r>
            <a:r>
              <a:rPr dirty="0"/>
              <a:t> </a:t>
            </a:r>
            <a:r>
              <a:rPr dirty="0" err="1"/>
              <a:t>toevoegen</a:t>
            </a:r>
            <a:r>
              <a:rPr dirty="0"/>
              <a:t>, </a:t>
            </a:r>
            <a:r>
              <a:rPr dirty="0" err="1"/>
              <a:t>evt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iconisch</a:t>
            </a:r>
            <a:r>
              <a:rPr dirty="0"/>
              <a:t> </a:t>
            </a:r>
            <a:r>
              <a:rPr dirty="0" err="1"/>
              <a:t>werk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Evt</a:t>
            </a:r>
            <a:r>
              <a:rPr dirty="0"/>
              <a:t> extra </a:t>
            </a:r>
            <a:r>
              <a:rPr dirty="0" err="1"/>
              <a:t>bruggen</a:t>
            </a:r>
            <a:r>
              <a:rPr dirty="0"/>
              <a:t>, </a:t>
            </a:r>
            <a:r>
              <a:rPr dirty="0" err="1"/>
              <a:t>bijv</a:t>
            </a:r>
            <a:r>
              <a:rPr dirty="0"/>
              <a:t>. </a:t>
            </a:r>
            <a:r>
              <a:rPr dirty="0" err="1"/>
              <a:t>tussen</a:t>
            </a:r>
            <a:r>
              <a:rPr dirty="0"/>
              <a:t> NEMO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Marineterrein</a:t>
            </a:r>
            <a:endParaRPr lang="nl-NL" dirty="0"/>
          </a:p>
          <a:p>
            <a:pPr>
              <a:lnSpc>
                <a:spcPct val="81000"/>
              </a:lnSpc>
              <a:defRPr sz="2300"/>
            </a:pPr>
            <a:r>
              <a:rPr lang="nl-NL" dirty="0" err="1"/>
              <a:t>Evt</a:t>
            </a:r>
            <a:r>
              <a:rPr lang="nl-NL" dirty="0"/>
              <a:t> de wandelbrug Oostertoegang iets optillen waardoor bij het spoor op- en afstapplek voor kleinere bootjes ontstaat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Integraal</a:t>
            </a:r>
            <a:r>
              <a:rPr dirty="0"/>
              <a:t> </a:t>
            </a:r>
            <a:r>
              <a:rPr dirty="0" err="1"/>
              <a:t>lichtontwerp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andere</a:t>
            </a:r>
            <a:r>
              <a:rPr dirty="0"/>
              <a:t> </a:t>
            </a:r>
            <a:r>
              <a:rPr dirty="0" err="1"/>
              <a:t>accenten</a:t>
            </a:r>
            <a:r>
              <a:rPr dirty="0"/>
              <a:t>, </a:t>
            </a:r>
            <a:r>
              <a:rPr dirty="0" err="1"/>
              <a:t>zoals</a:t>
            </a:r>
            <a:r>
              <a:rPr dirty="0"/>
              <a:t> </a:t>
            </a:r>
            <a:r>
              <a:rPr dirty="0" err="1"/>
              <a:t>bankjes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het water, </a:t>
            </a:r>
            <a:r>
              <a:rPr dirty="0" err="1"/>
              <a:t>een</a:t>
            </a:r>
            <a:r>
              <a:rPr dirty="0"/>
              <a:t> running mile, </a:t>
            </a:r>
            <a:r>
              <a:rPr dirty="0" err="1"/>
              <a:t>kinderspeelplaats</a:t>
            </a:r>
            <a:r>
              <a:rPr dirty="0"/>
              <a:t>, </a:t>
            </a:r>
            <a:r>
              <a:rPr dirty="0" err="1"/>
              <a:t>fontein</a:t>
            </a:r>
            <a:r>
              <a:rPr dirty="0"/>
              <a:t>…</a:t>
            </a:r>
          </a:p>
          <a:p>
            <a:pPr>
              <a:lnSpc>
                <a:spcPct val="81000"/>
              </a:lnSpc>
              <a:defRPr sz="2300"/>
            </a:pPr>
            <a:r>
              <a:rPr b="1" dirty="0" err="1"/>
              <a:t>Geen</a:t>
            </a:r>
            <a:r>
              <a:rPr b="1" dirty="0"/>
              <a:t> </a:t>
            </a:r>
            <a:r>
              <a:rPr b="1" dirty="0" err="1"/>
              <a:t>pretpark</a:t>
            </a:r>
            <a:r>
              <a:rPr dirty="0"/>
              <a:t>: BBQ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versterkte</a:t>
            </a:r>
            <a:r>
              <a:rPr dirty="0"/>
              <a:t> </a:t>
            </a:r>
            <a:r>
              <a:rPr dirty="0" err="1"/>
              <a:t>muziek</a:t>
            </a:r>
            <a:r>
              <a:rPr dirty="0"/>
              <a:t> </a:t>
            </a:r>
            <a:r>
              <a:rPr dirty="0" err="1"/>
              <a:t>slechts</a:t>
            </a:r>
            <a:r>
              <a:rPr dirty="0"/>
              <a:t> op </a:t>
            </a:r>
            <a:r>
              <a:rPr dirty="0" err="1"/>
              <a:t>paar</a:t>
            </a:r>
            <a:r>
              <a:rPr dirty="0"/>
              <a:t> </a:t>
            </a:r>
            <a:r>
              <a:rPr dirty="0" err="1"/>
              <a:t>plekken</a:t>
            </a:r>
            <a:r>
              <a:rPr dirty="0"/>
              <a:t> </a:t>
            </a:r>
            <a:r>
              <a:rPr dirty="0" err="1"/>
              <a:t>toegestaan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Alleen</a:t>
            </a:r>
            <a:r>
              <a:rPr dirty="0"/>
              <a:t> </a:t>
            </a:r>
            <a:r>
              <a:rPr b="1" dirty="0" err="1"/>
              <a:t>bij</a:t>
            </a:r>
            <a:r>
              <a:rPr b="1" dirty="0"/>
              <a:t> </a:t>
            </a:r>
            <a:r>
              <a:rPr b="1" dirty="0" err="1"/>
              <a:t>uitzondering</a:t>
            </a:r>
            <a:r>
              <a:rPr dirty="0"/>
              <a:t> festivals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Tijdelijke aanduiding voor inhoud 3" descr="Tijdelijke aanduiding voor inhou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20738" y="-225855"/>
            <a:ext cx="4779320" cy="3584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Afbeelding 2" descr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3970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Afbeelding 5" descr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0636">
            <a:off x="3744829" y="3939692"/>
            <a:ext cx="9111252" cy="417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Afbeelding 4" descr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7244">
            <a:off x="6961564" y="1343593"/>
            <a:ext cx="5551488" cy="5078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7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ode-park-1def-2-2.jpg" descr="ode-park-1def-2-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85"/>
            <a:ext cx="12566933" cy="6810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ode-park-2def.jpg" descr="ode-park-2de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216" y="-41408"/>
            <a:ext cx="12332432" cy="6940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Sinds 2017…</a:t>
            </a:r>
            <a:endParaRPr dirty="0"/>
          </a:p>
        </p:txBody>
      </p:sp>
      <p:sp>
        <p:nvSpPr>
          <p:cNvPr id="117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Rijdt</a:t>
            </a:r>
            <a:r>
              <a:rPr dirty="0"/>
              <a:t> de NZL</a:t>
            </a:r>
          </a:p>
          <a:p>
            <a:r>
              <a:rPr dirty="0"/>
              <a:t>Komen</a:t>
            </a:r>
            <a:r>
              <a:rPr lang="nl-NL" dirty="0"/>
              <a:t> </a:t>
            </a:r>
            <a:r>
              <a:rPr lang="nl-NL" dirty="0" err="1"/>
              <a:t>veeeeel</a:t>
            </a:r>
            <a:r>
              <a:rPr lang="nl-NL" dirty="0"/>
              <a:t> minder</a:t>
            </a:r>
            <a:r>
              <a:rPr dirty="0"/>
              <a:t> OV-</a:t>
            </a:r>
            <a:r>
              <a:rPr dirty="0" err="1"/>
              <a:t>bussen</a:t>
            </a:r>
            <a:r>
              <a:rPr dirty="0"/>
              <a:t> door de IJ-tunnel</a:t>
            </a:r>
          </a:p>
        </p:txBody>
      </p:sp>
      <p:pic>
        <p:nvPicPr>
          <p:cNvPr id="118" name="Afbeelding 3" descr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172" y="3415862"/>
            <a:ext cx="5195043" cy="3442138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Rechthoek 4"/>
          <p:cNvSpPr txBox="1"/>
          <p:nvPr/>
        </p:nvSpPr>
        <p:spPr>
          <a:xfrm>
            <a:off x="6580910" y="3789936"/>
            <a:ext cx="4391893" cy="376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0"/>
            </a:lvl1pPr>
          </a:lstStyle>
          <a:p>
            <a:r>
              <a:t>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de-park-def2.jpg" descr="ode-park-def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62" y="-72078"/>
            <a:ext cx="12337724" cy="7002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t>Colofon:</a:t>
            </a:r>
          </a:p>
        </p:txBody>
      </p:sp>
      <p:sp>
        <p:nvSpPr>
          <p:cNvPr id="183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dirty="0"/>
              <a:t>Versie </a:t>
            </a:r>
            <a:r>
              <a:rPr lang="nl-NL" dirty="0"/>
              <a:t>1.3, maart 2023</a:t>
            </a:r>
            <a:endParaRPr dirty="0"/>
          </a:p>
          <a:p>
            <a:pPr>
              <a:defRPr sz="1400"/>
            </a:pPr>
            <a:r>
              <a:rPr dirty="0"/>
              <a:t>© Felix Guttmann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 err="1"/>
              <a:t>Deel</a:t>
            </a:r>
            <a:r>
              <a:rPr dirty="0"/>
              <a:t> </a:t>
            </a:r>
            <a:r>
              <a:rPr dirty="0" err="1"/>
              <a:t>illustraties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ideeën</a:t>
            </a:r>
            <a:r>
              <a:rPr dirty="0"/>
              <a:t> met </a:t>
            </a:r>
            <a:r>
              <a:rPr dirty="0" err="1"/>
              <a:t>toestemming</a:t>
            </a:r>
            <a:r>
              <a:rPr dirty="0"/>
              <a:t> </a:t>
            </a:r>
            <a:r>
              <a:rPr dirty="0" err="1"/>
              <a:t>overgenomen</a:t>
            </a:r>
            <a:r>
              <a:rPr dirty="0"/>
              <a:t> van ARCAM Workshop Peter van </a:t>
            </a:r>
            <a:r>
              <a:rPr dirty="0" err="1"/>
              <a:t>Assche</a:t>
            </a:r>
            <a:r>
              <a:rPr dirty="0"/>
              <a:t> </a:t>
            </a:r>
            <a:r>
              <a:rPr dirty="0" err="1"/>
              <a:t>c.s</a:t>
            </a:r>
            <a:r>
              <a:rPr dirty="0"/>
              <a:t>.</a:t>
            </a:r>
          </a:p>
          <a:p>
            <a:pPr>
              <a:defRPr sz="1400"/>
            </a:pPr>
            <a:r>
              <a:rPr dirty="0" err="1"/>
              <a:t>Foto’s</a:t>
            </a:r>
            <a:r>
              <a:rPr dirty="0"/>
              <a:t> Highline van website Highline; Brooklyn Bridge Park eigen </a:t>
            </a:r>
            <a:r>
              <a:rPr dirty="0" err="1"/>
              <a:t>foto’s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Afbeelding 3" descr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774" y="0"/>
            <a:ext cx="545156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Afbeelding 5" descr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292" y="0"/>
            <a:ext cx="414901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Afbeelding 4" descr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833" y="0"/>
            <a:ext cx="324694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Afbeelding 6" descr="Afbeelding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043" y="0"/>
            <a:ext cx="486227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Afbeelding 3" descr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120" y="-38100"/>
            <a:ext cx="6446354" cy="8337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Afbeelding 4" descr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33" y="0"/>
            <a:ext cx="6066466" cy="8105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Kort daarna…</a:t>
            </a:r>
            <a:endParaRPr dirty="0"/>
          </a:p>
        </p:txBody>
      </p:sp>
      <p:sp>
        <p:nvSpPr>
          <p:cNvPr id="122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werd</a:t>
            </a:r>
            <a:r>
              <a:rPr dirty="0"/>
              <a:t> de ‘</a:t>
            </a:r>
            <a:r>
              <a:rPr dirty="0" err="1"/>
              <a:t>knip</a:t>
            </a:r>
            <a:r>
              <a:rPr dirty="0"/>
              <a:t>’ </a:t>
            </a:r>
            <a:r>
              <a:rPr dirty="0" err="1"/>
              <a:t>voor</a:t>
            </a:r>
            <a:r>
              <a:rPr dirty="0"/>
              <a:t> het Victoria Hotel </a:t>
            </a:r>
            <a:r>
              <a:rPr dirty="0" err="1"/>
              <a:t>gemaakt</a:t>
            </a:r>
            <a:r>
              <a:rPr dirty="0"/>
              <a:t>, </a:t>
            </a:r>
            <a:r>
              <a:rPr dirty="0" err="1"/>
              <a:t>waardoor</a:t>
            </a:r>
            <a:r>
              <a:rPr dirty="0"/>
              <a:t> </a:t>
            </a:r>
            <a:r>
              <a:rPr dirty="0" err="1"/>
              <a:t>geen</a:t>
            </a:r>
            <a:r>
              <a:rPr dirty="0"/>
              <a:t> West-Oost of Oost-West </a:t>
            </a:r>
            <a:r>
              <a:rPr dirty="0" err="1"/>
              <a:t>verkeer</a:t>
            </a:r>
            <a:r>
              <a:rPr dirty="0"/>
              <a:t> </a:t>
            </a:r>
            <a:r>
              <a:rPr dirty="0" err="1"/>
              <a:t>meer</a:t>
            </a:r>
            <a:r>
              <a:rPr dirty="0"/>
              <a:t> over de </a:t>
            </a:r>
            <a:r>
              <a:rPr dirty="0" err="1"/>
              <a:t>Prins</a:t>
            </a:r>
            <a:r>
              <a:rPr dirty="0"/>
              <a:t> </a:t>
            </a:r>
            <a:r>
              <a:rPr dirty="0" err="1"/>
              <a:t>Hendrikkade</a:t>
            </a:r>
            <a:r>
              <a:rPr dirty="0"/>
              <a:t> </a:t>
            </a:r>
            <a:r>
              <a:rPr dirty="0" err="1"/>
              <a:t>kan.</a:t>
            </a:r>
            <a:r>
              <a:rPr dirty="0"/>
              <a:t> </a:t>
            </a:r>
          </a:p>
        </p:txBody>
      </p:sp>
      <p:pic>
        <p:nvPicPr>
          <p:cNvPr id="123" name="Afbeelding 3" descr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975" y="3414712"/>
            <a:ext cx="5834054" cy="324585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Rechthoek 7"/>
          <p:cNvSpPr txBox="1"/>
          <p:nvPr/>
        </p:nvSpPr>
        <p:spPr>
          <a:xfrm>
            <a:off x="6580910" y="3789936"/>
            <a:ext cx="4391893" cy="376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0"/>
            </a:lvl1pPr>
          </a:lstStyle>
          <a:p>
            <a:r>
              <a:t>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En</a:t>
            </a:r>
            <a:r>
              <a:rPr dirty="0"/>
              <a:t> </a:t>
            </a:r>
            <a:r>
              <a:rPr lang="nl-NL" dirty="0"/>
              <a:t>in 2023…</a:t>
            </a:r>
            <a:endParaRPr dirty="0"/>
          </a:p>
        </p:txBody>
      </p:sp>
      <p:sp>
        <p:nvSpPr>
          <p:cNvPr id="127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Gaat de overstap touringcar – rondvaartboot en excursies naar de de Ruijterkade, waardoor ook dit verkeer niet meer op de Prins Hendrikkade komt…</a:t>
            </a:r>
          </a:p>
        </p:txBody>
      </p:sp>
      <p:pic>
        <p:nvPicPr>
          <p:cNvPr id="128" name="Afbeelding 4" descr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975" y="3106947"/>
            <a:ext cx="6448424" cy="353987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hthoek 6"/>
          <p:cNvSpPr txBox="1"/>
          <p:nvPr/>
        </p:nvSpPr>
        <p:spPr>
          <a:xfrm>
            <a:off x="6580910" y="3789936"/>
            <a:ext cx="4391893" cy="376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0"/>
            </a:lvl1pPr>
          </a:lstStyle>
          <a:p>
            <a:r>
              <a:t>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Kortom…</a:t>
            </a:r>
          </a:p>
        </p:txBody>
      </p:sp>
      <p:sp>
        <p:nvSpPr>
          <p:cNvPr id="132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506070"/>
            <a:ext cx="10515600" cy="4670893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dirty="0"/>
              <a:t>De </a:t>
            </a:r>
            <a:r>
              <a:rPr dirty="0" err="1"/>
              <a:t>Prins</a:t>
            </a:r>
            <a:r>
              <a:rPr dirty="0"/>
              <a:t> </a:t>
            </a:r>
            <a:r>
              <a:rPr dirty="0" err="1"/>
              <a:t>Hendrikkade</a:t>
            </a:r>
            <a:r>
              <a:rPr dirty="0"/>
              <a:t>, die </a:t>
            </a:r>
            <a:r>
              <a:rPr lang="nl-NL" dirty="0"/>
              <a:t>tot voor kort</a:t>
            </a:r>
            <a:r>
              <a:rPr dirty="0"/>
              <a:t> </a:t>
            </a:r>
            <a:r>
              <a:rPr dirty="0" err="1"/>
              <a:t>één</a:t>
            </a:r>
            <a:r>
              <a:rPr dirty="0"/>
              <a:t> van </a:t>
            </a:r>
            <a:r>
              <a:rPr dirty="0" err="1"/>
              <a:t>Amsterdams</a:t>
            </a:r>
            <a:r>
              <a:rPr dirty="0"/>
              <a:t> </a:t>
            </a:r>
            <a:r>
              <a:rPr dirty="0" err="1"/>
              <a:t>drukste</a:t>
            </a:r>
            <a:r>
              <a:rPr dirty="0"/>
              <a:t>, </a:t>
            </a:r>
            <a:r>
              <a:rPr dirty="0" err="1"/>
              <a:t>meest</a:t>
            </a:r>
            <a:r>
              <a:rPr dirty="0"/>
              <a:t> </a:t>
            </a:r>
            <a:r>
              <a:rPr dirty="0" err="1"/>
              <a:t>vervuilde</a:t>
            </a:r>
            <a:r>
              <a:rPr dirty="0"/>
              <a:t> </a:t>
            </a:r>
            <a:r>
              <a:rPr dirty="0" err="1"/>
              <a:t>verkeersaders</a:t>
            </a:r>
            <a:r>
              <a:rPr dirty="0"/>
              <a:t> </a:t>
            </a:r>
            <a:r>
              <a:rPr lang="nl-NL" dirty="0" err="1"/>
              <a:t>wa</a:t>
            </a:r>
            <a:r>
              <a:rPr dirty="0"/>
              <a:t>s, </a:t>
            </a:r>
            <a:r>
              <a:rPr dirty="0" err="1"/>
              <a:t>wordt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rustig</a:t>
            </a:r>
            <a:r>
              <a:rPr dirty="0"/>
              <a:t> </a:t>
            </a:r>
            <a:r>
              <a:rPr dirty="0" err="1"/>
              <a:t>straatje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bestemmingsverkeer</a:t>
            </a:r>
            <a:r>
              <a:rPr dirty="0"/>
              <a:t>.</a:t>
            </a:r>
          </a:p>
          <a:p>
            <a:pPr>
              <a:defRPr sz="2000"/>
            </a:pPr>
            <a:r>
              <a:rPr dirty="0"/>
              <a:t>Het </a:t>
            </a:r>
            <a:r>
              <a:rPr dirty="0" err="1"/>
              <a:t>gebied</a:t>
            </a:r>
            <a:r>
              <a:rPr dirty="0"/>
              <a:t> </a:t>
            </a:r>
            <a:r>
              <a:rPr dirty="0" err="1"/>
              <a:t>tusen</a:t>
            </a:r>
            <a:r>
              <a:rPr dirty="0"/>
              <a:t> </a:t>
            </a:r>
            <a:r>
              <a:rPr dirty="0" err="1"/>
              <a:t>Schreierstoren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IJ-tunnel </a:t>
            </a:r>
            <a:r>
              <a:rPr dirty="0" err="1"/>
              <a:t>wordt</a:t>
            </a:r>
            <a:r>
              <a:rPr dirty="0"/>
              <a:t> </a:t>
            </a:r>
            <a:r>
              <a:rPr dirty="0" err="1"/>
              <a:t>verkeersluw</a:t>
            </a:r>
            <a:endParaRPr dirty="0"/>
          </a:p>
          <a:p>
            <a:pPr>
              <a:defRPr sz="2000"/>
            </a:pPr>
            <a:r>
              <a:rPr dirty="0"/>
              <a:t>Nu: </a:t>
            </a:r>
            <a:r>
              <a:rPr dirty="0" err="1"/>
              <a:t>voetpad</a:t>
            </a:r>
            <a:r>
              <a:rPr dirty="0"/>
              <a:t>, </a:t>
            </a:r>
            <a:r>
              <a:rPr dirty="0" err="1"/>
              <a:t>ventweg</a:t>
            </a:r>
            <a:r>
              <a:rPr dirty="0"/>
              <a:t>, </a:t>
            </a:r>
            <a:r>
              <a:rPr dirty="0" err="1"/>
              <a:t>bomenrij</a:t>
            </a:r>
            <a:r>
              <a:rPr dirty="0"/>
              <a:t>, </a:t>
            </a:r>
            <a:r>
              <a:rPr dirty="0" err="1"/>
              <a:t>busbaan</a:t>
            </a:r>
            <a:r>
              <a:rPr dirty="0"/>
              <a:t>, 2x2 </a:t>
            </a:r>
            <a:r>
              <a:rPr dirty="0" err="1"/>
              <a:t>rijbanen</a:t>
            </a:r>
            <a:r>
              <a:rPr dirty="0"/>
              <a:t>, </a:t>
            </a:r>
            <a:r>
              <a:rPr dirty="0" err="1"/>
              <a:t>busbaan</a:t>
            </a:r>
            <a:r>
              <a:rPr dirty="0"/>
              <a:t>, </a:t>
            </a:r>
            <a:r>
              <a:rPr dirty="0" err="1"/>
              <a:t>schampstrook</a:t>
            </a:r>
            <a:r>
              <a:rPr dirty="0"/>
              <a:t>, </a:t>
            </a:r>
            <a:r>
              <a:rPr dirty="0" err="1"/>
              <a:t>fietspad</a:t>
            </a:r>
            <a:r>
              <a:rPr dirty="0"/>
              <a:t>, </a:t>
            </a:r>
            <a:r>
              <a:rPr dirty="0" err="1"/>
              <a:t>voetpad</a:t>
            </a:r>
            <a:r>
              <a:rPr dirty="0"/>
              <a:t>, </a:t>
            </a:r>
            <a:r>
              <a:rPr dirty="0" err="1"/>
              <a:t>kademuur</a:t>
            </a:r>
            <a:r>
              <a:rPr dirty="0"/>
              <a:t>, </a:t>
            </a:r>
            <a:r>
              <a:rPr dirty="0" err="1"/>
              <a:t>lage</a:t>
            </a:r>
            <a:r>
              <a:rPr dirty="0"/>
              <a:t> </a:t>
            </a:r>
            <a:r>
              <a:rPr dirty="0" err="1"/>
              <a:t>kade</a:t>
            </a:r>
            <a:r>
              <a:rPr dirty="0"/>
              <a:t>…..</a:t>
            </a:r>
          </a:p>
          <a:p>
            <a:pPr>
              <a:defRPr sz="2000"/>
            </a:pPr>
            <a:r>
              <a:rPr dirty="0"/>
              <a:t>Je </a:t>
            </a:r>
            <a:r>
              <a:rPr dirty="0" err="1"/>
              <a:t>hebt</a:t>
            </a:r>
            <a:r>
              <a:rPr dirty="0"/>
              <a:t> </a:t>
            </a:r>
            <a:r>
              <a:rPr dirty="0" err="1"/>
              <a:t>nog</a:t>
            </a:r>
            <a:r>
              <a:rPr dirty="0"/>
              <a:t> </a:t>
            </a:r>
            <a:r>
              <a:rPr dirty="0" err="1"/>
              <a:t>nodig</a:t>
            </a:r>
            <a:r>
              <a:rPr dirty="0"/>
              <a:t>: </a:t>
            </a:r>
            <a:r>
              <a:rPr dirty="0" err="1"/>
              <a:t>voetpad</a:t>
            </a:r>
            <a:r>
              <a:rPr dirty="0"/>
              <a:t>, 2x1 </a:t>
            </a:r>
            <a:r>
              <a:rPr dirty="0" err="1"/>
              <a:t>rijstrook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fietspad</a:t>
            </a:r>
            <a:r>
              <a:rPr dirty="0"/>
              <a:t>.</a:t>
            </a:r>
          </a:p>
        </p:txBody>
      </p:sp>
      <p:pic>
        <p:nvPicPr>
          <p:cNvPr id="133" name="Tijdelijke aanduiding voor inhoud 3" descr="Tijdelijke aanduiding voor inhou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551" y="3924994"/>
            <a:ext cx="5529805" cy="273470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hthoek 5"/>
          <p:cNvSpPr/>
          <p:nvPr/>
        </p:nvSpPr>
        <p:spPr>
          <a:xfrm>
            <a:off x="8451273" y="3924994"/>
            <a:ext cx="1094510" cy="14505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18C5EDB2-2ACA-1F42-8184-28AFBAADFAB4}"/>
              </a:ext>
            </a:extLst>
          </p:cNvPr>
          <p:cNvGrpSpPr/>
          <p:nvPr/>
        </p:nvGrpSpPr>
        <p:grpSpPr>
          <a:xfrm>
            <a:off x="1803019" y="3952790"/>
            <a:ext cx="1737742" cy="2734709"/>
            <a:chOff x="1803019" y="3952790"/>
            <a:chExt cx="1737742" cy="2734709"/>
          </a:xfrm>
        </p:grpSpPr>
        <p:pic>
          <p:nvPicPr>
            <p:cNvPr id="134" name="Afbeelding 4" descr="Afbeelding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7560" y="5217012"/>
              <a:ext cx="1473201" cy="520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6" name="Tijdelijke aanduiding voor inhoud 3" descr="Tijdelijke aanduiding voor inhoud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3019" y="3952790"/>
              <a:ext cx="264541" cy="2734709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 kans:</a:t>
            </a:r>
          </a:p>
        </p:txBody>
      </p:sp>
      <p:sp>
        <p:nvSpPr>
          <p:cNvPr id="139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11336"/>
            <a:ext cx="10515600" cy="4351339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Schuif dat tegen de huizen, de zuidwand aan, en maak van de rest verblijfsgebied met hoge kwaliteit en groen…</a:t>
            </a:r>
          </a:p>
          <a:p>
            <a:endParaRPr/>
          </a:p>
          <a:p>
            <a:r>
              <a:t>Alle oevers van het Oosterdok zijn dan verkeersluw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kade.jpg" descr="k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479983"/>
            <a:ext cx="10744200" cy="530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2.png" descr="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321" y="1179443"/>
            <a:ext cx="2280600" cy="3367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feecutout_tree_06-k-1-980x600.png" descr="feecutout_tree_06-k-1-980x60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090" y="1325217"/>
            <a:ext cx="1545480" cy="3141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3.png" descr="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500" y="3646280"/>
            <a:ext cx="1641973" cy="901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dactylis_glomerata_1024.png" descr="dactylis_glomerata_1024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801" y="2843190"/>
            <a:ext cx="814411" cy="1628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citronella.png" descr="citronella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778" y="3244955"/>
            <a:ext cx="1257373" cy="1571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round_Cover_(Zeta-Designs).png" descr="Ground_Cover_(Zeta-Designs)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7" y="3437054"/>
            <a:ext cx="1433715" cy="14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lav.png" descr="lav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191" y="3610148"/>
            <a:ext cx="1261654" cy="831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ound_Cover_(Zeta-Designs).png" descr="Ground_Cover_(Zeta-Designs).png">
            <a:extLst>
              <a:ext uri="{FF2B5EF4-FFF2-40B4-BE49-F238E27FC236}">
                <a16:creationId xmlns:a16="http://schemas.microsoft.com/office/drawing/2014/main" id="{D94B7CFB-46FE-B944-B66F-954DFF8354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466" y="4108173"/>
            <a:ext cx="1076484" cy="1076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v.png" descr="lav.png">
            <a:extLst>
              <a:ext uri="{FF2B5EF4-FFF2-40B4-BE49-F238E27FC236}">
                <a16:creationId xmlns:a16="http://schemas.microsoft.com/office/drawing/2014/main" id="{CA1F2E4B-77B8-4A49-9EB3-FBDD8A9B97A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368" y="4211390"/>
            <a:ext cx="1043187" cy="687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Het Oosterdokspark</a:t>
            </a:r>
          </a:p>
        </p:txBody>
      </p:sp>
      <p:sp>
        <p:nvSpPr>
          <p:cNvPr id="151" name="Tijdelijke aanduiding voor inhoud 2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434013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2500"/>
            </a:pPr>
            <a:r>
              <a:t>Een stadspark dat zich vanaf het CS uitstrekt tot en met het Marineterrein</a:t>
            </a:r>
          </a:p>
          <a:p>
            <a:pPr>
              <a:lnSpc>
                <a:spcPct val="72000"/>
              </a:lnSpc>
              <a:defRPr sz="2500"/>
            </a:pPr>
            <a:r>
              <a:t>Met vrije oevers en zichtlijnen aan alle kanten</a:t>
            </a:r>
          </a:p>
          <a:p>
            <a:pPr>
              <a:lnSpc>
                <a:spcPct val="72000"/>
              </a:lnSpc>
              <a:defRPr sz="2500"/>
            </a:pPr>
            <a:r>
              <a:t>Met behoud van –en respect voor- de huidige functies: wonen, werken en doorkruisen.</a:t>
            </a:r>
          </a:p>
          <a:p>
            <a:pPr>
              <a:lnSpc>
                <a:spcPct val="72000"/>
              </a:lnSpc>
              <a:defRPr sz="2500"/>
            </a:pPr>
            <a:r>
              <a:t>Waar nog wel wat verkeer door heen komt</a:t>
            </a:r>
          </a:p>
          <a:p>
            <a:pPr>
              <a:lnSpc>
                <a:spcPct val="72000"/>
              </a:lnSpc>
              <a:defRPr sz="2500"/>
            </a:pPr>
            <a:r>
              <a:t>maar met een accentverschuiving naar kalmte, kunst, schoonheid, flaneren en recreëren</a:t>
            </a:r>
          </a:p>
        </p:txBody>
      </p:sp>
      <p:pic>
        <p:nvPicPr>
          <p:cNvPr id="152" name="Afbeelding 3" descr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254" y="1796083"/>
            <a:ext cx="5935747" cy="470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Effecten:</a:t>
            </a:r>
          </a:p>
        </p:txBody>
      </p:sp>
      <p:sp>
        <p:nvSpPr>
          <p:cNvPr id="155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 ontstaat een park ter grootte van –bijna- het Vondelpark</a:t>
            </a:r>
          </a:p>
        </p:txBody>
      </p:sp>
      <p:pic>
        <p:nvPicPr>
          <p:cNvPr id="156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414587"/>
            <a:ext cx="12382500" cy="6710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-thema">
  <a:themeElements>
    <a:clrScheme name="Office-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-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655</Words>
  <Application>Microsoft Macintosh PowerPoint</Application>
  <PresentationFormat>Breedbeeld</PresentationFormat>
  <Paragraphs>72</Paragraphs>
  <Slides>23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Office-thema</vt:lpstr>
      <vt:lpstr>Oosterdokspark</vt:lpstr>
      <vt:lpstr>Sinds 2017…</vt:lpstr>
      <vt:lpstr>Kort daarna…</vt:lpstr>
      <vt:lpstr>En in 2023…</vt:lpstr>
      <vt:lpstr>Kortom…</vt:lpstr>
      <vt:lpstr>De kans:</vt:lpstr>
      <vt:lpstr>PowerPoint-presentatie</vt:lpstr>
      <vt:lpstr>Het Oosterdokspark</vt:lpstr>
      <vt:lpstr>Effecten:</vt:lpstr>
      <vt:lpstr>PowerPoint-presentatie</vt:lpstr>
      <vt:lpstr>PowerPoint-presentatie</vt:lpstr>
      <vt:lpstr>PowerPoint-presentatie</vt:lpstr>
      <vt:lpstr>Groene Stad:</vt:lpstr>
      <vt:lpstr>PowerPoint-presentatie</vt:lpstr>
      <vt:lpstr>…. Er is al heel veel (in voorbereiding)</vt:lpstr>
      <vt:lpstr>De toevoeging</vt:lpstr>
      <vt:lpstr>PowerPoint-presentatie</vt:lpstr>
      <vt:lpstr>PowerPoint-presentatie</vt:lpstr>
      <vt:lpstr>PowerPoint-presentatie</vt:lpstr>
      <vt:lpstr>PowerPoint-presentatie</vt:lpstr>
      <vt:lpstr>Colofon: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Oosterdokspark</dc:title>
  <cp:lastModifiedBy>Microsoft Office User</cp:lastModifiedBy>
  <cp:revision>10</cp:revision>
  <dcterms:modified xsi:type="dcterms:W3CDTF">2023-03-23T10:26:27Z</dcterms:modified>
</cp:coreProperties>
</file>